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Architects Daughter" panose="020B0604020202020204" charset="0"/>
      <p:regular r:id="rId15"/>
    </p:embeddedFont>
    <p:embeddedFont>
      <p:font typeface="Chewy" panose="020B0604020202020204" charset="0"/>
      <p:regular r:id="rId16"/>
    </p:embeddedFont>
    <p:embeddedFont>
      <p:font typeface="Coming Soon" panose="020B0604020202020204" charset="0"/>
      <p:regular r:id="rId17"/>
    </p:embeddedFont>
    <p:embeddedFont>
      <p:font typeface="Indie Flower" panose="020B0604020202020204" charset="0"/>
      <p:regular r:id="rId18"/>
    </p:embeddedFont>
    <p:embeddedFont>
      <p:font typeface="Kaushan Script" panose="020B0604020202020204" charset="0"/>
      <p:regular r:id="rId19"/>
    </p:embeddedFont>
    <p:embeddedFont>
      <p:font typeface="Lobster" panose="020B0604020202020204" charset="0"/>
      <p:regular r:id="rId20"/>
    </p:embeddedFont>
    <p:embeddedFont>
      <p:font typeface="Nothing You Could Do" panose="020B0604020202020204" charset="0"/>
      <p:regular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8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213f49d9c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213f49d9c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213f49d9c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213f49d9c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22195306e_23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22195306e_23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213f49d9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213f49d9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213f49d9c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213f49d9c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213f49d9c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213f49d9c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213f49d9c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213f49d9c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213f49d9c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213f49d9c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213f49d9c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213f49d9c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22195306e_23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22195306e_23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213f49d9c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213f49d9c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1.gif"/><Relationship Id="rId3" Type="http://schemas.openxmlformats.org/officeDocument/2006/relationships/image" Target="../media/image1.jpg"/><Relationship Id="rId7" Type="http://schemas.openxmlformats.org/officeDocument/2006/relationships/image" Target="../media/image5.gif"/><Relationship Id="rId12" Type="http://schemas.openxmlformats.org/officeDocument/2006/relationships/image" Target="../media/image10.gif"/><Relationship Id="rId17" Type="http://schemas.openxmlformats.org/officeDocument/2006/relationships/image" Target="../media/image15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11" Type="http://schemas.openxmlformats.org/officeDocument/2006/relationships/image" Target="../media/image9.gif"/><Relationship Id="rId5" Type="http://schemas.openxmlformats.org/officeDocument/2006/relationships/image" Target="../media/image3.gif"/><Relationship Id="rId15" Type="http://schemas.openxmlformats.org/officeDocument/2006/relationships/image" Target="../media/image13.gif"/><Relationship Id="rId10" Type="http://schemas.openxmlformats.org/officeDocument/2006/relationships/image" Target="../media/image8.gif"/><Relationship Id="rId4" Type="http://schemas.openxmlformats.org/officeDocument/2006/relationships/image" Target="../media/image2.gif"/><Relationship Id="rId9" Type="http://schemas.openxmlformats.org/officeDocument/2006/relationships/image" Target="../media/image7.gif"/><Relationship Id="rId14" Type="http://schemas.openxmlformats.org/officeDocument/2006/relationships/image" Target="../media/image1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image" Target="../media/image44.jp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gif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gif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236525" y="3285275"/>
            <a:ext cx="85206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obster"/>
                <a:ea typeface="Lobster"/>
                <a:cs typeface="Lobster"/>
                <a:sym typeface="Lobster"/>
              </a:rPr>
              <a:t>le français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58850" y="4103437"/>
            <a:ext cx="1657825" cy="95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4550" y="104902"/>
            <a:ext cx="1406550" cy="106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84775" y="193075"/>
            <a:ext cx="1296725" cy="88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26200" y="126456"/>
            <a:ext cx="1406550" cy="1060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06050" y="104250"/>
            <a:ext cx="1406550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29300" y="193081"/>
            <a:ext cx="1539087" cy="88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27825" y="1620700"/>
            <a:ext cx="1296725" cy="88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573475" y="2701983"/>
            <a:ext cx="1406550" cy="1060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225875" y="3873598"/>
            <a:ext cx="1458903" cy="99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27812" y="2757275"/>
            <a:ext cx="1406550" cy="95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837175" y="3893350"/>
            <a:ext cx="1319286" cy="99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156450" y="3614950"/>
            <a:ext cx="228600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626200" y="1359952"/>
            <a:ext cx="1406550" cy="1060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64550" y="3962075"/>
            <a:ext cx="125730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3"/>
          <p:cNvSpPr txBox="1">
            <a:spLocks noGrp="1"/>
          </p:cNvSpPr>
          <p:nvPr>
            <p:ph type="ctrTitle"/>
          </p:nvPr>
        </p:nvSpPr>
        <p:spPr>
          <a:xfrm>
            <a:off x="-75200" y="1332800"/>
            <a:ext cx="9144000" cy="211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latin typeface="Chewy"/>
                <a:ea typeface="Chewy"/>
                <a:cs typeface="Chewy"/>
                <a:sym typeface="Chewy"/>
              </a:rPr>
              <a:t>Why take</a:t>
            </a:r>
            <a:endParaRPr sz="7200" b="1">
              <a:latin typeface="Chewy"/>
              <a:ea typeface="Chewy"/>
              <a:cs typeface="Chewy"/>
              <a:sym typeface="Chew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latin typeface="Chewy"/>
                <a:ea typeface="Chewy"/>
                <a:cs typeface="Chewy"/>
                <a:sym typeface="Chewy"/>
              </a:rPr>
              <a:t>French?</a:t>
            </a:r>
            <a:endParaRPr sz="7200" b="1">
              <a:latin typeface="Chewy"/>
              <a:ea typeface="Chewy"/>
              <a:cs typeface="Chewy"/>
              <a:sym typeface="Chewy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2" descr="Image result for tourism in france"/>
          <p:cNvPicPr preferRelativeResize="0"/>
          <p:nvPr/>
        </p:nvPicPr>
        <p:blipFill rotWithShape="1">
          <a:blip r:embed="rId3">
            <a:alphaModFix/>
          </a:blip>
          <a:srcRect t="12620" b="-12620"/>
          <a:stretch/>
        </p:blipFill>
        <p:spPr>
          <a:xfrm>
            <a:off x="6391900" y="0"/>
            <a:ext cx="28575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2" descr="Image result for eiffel tower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50" y="3344113"/>
            <a:ext cx="2705100" cy="168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2" descr="Image result for notre dame paris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77825" y="807525"/>
            <a:ext cx="2847975" cy="168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20187" y="807525"/>
            <a:ext cx="3089632" cy="231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58882" y="1211900"/>
            <a:ext cx="2993448" cy="191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29741" y="3230650"/>
            <a:ext cx="4414260" cy="1912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69450" y="2620825"/>
            <a:ext cx="3363574" cy="252267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2"/>
          <p:cNvSpPr txBox="1">
            <a:spLocks noGrp="1"/>
          </p:cNvSpPr>
          <p:nvPr>
            <p:ph type="title"/>
          </p:nvPr>
        </p:nvSpPr>
        <p:spPr>
          <a:xfrm>
            <a:off x="147700" y="0"/>
            <a:ext cx="6244200" cy="13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0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France is the #1 Tourist Destination!</a:t>
            </a:r>
            <a:endParaRPr sz="3600" b="1">
              <a:solidFill>
                <a:srgbClr val="00FF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3600">
              <a:solidFill>
                <a:srgbClr val="0000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3"/>
          <p:cNvSpPr/>
          <p:nvPr/>
        </p:nvSpPr>
        <p:spPr>
          <a:xfrm>
            <a:off x="1740250" y="110700"/>
            <a:ext cx="3121800" cy="696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3"/>
          <p:cNvSpPr/>
          <p:nvPr/>
        </p:nvSpPr>
        <p:spPr>
          <a:xfrm>
            <a:off x="369175" y="4350475"/>
            <a:ext cx="4144800" cy="696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3"/>
          <p:cNvSpPr txBox="1">
            <a:spLocks noGrp="1"/>
          </p:cNvSpPr>
          <p:nvPr>
            <p:ph type="title"/>
          </p:nvPr>
        </p:nvSpPr>
        <p:spPr>
          <a:xfrm>
            <a:off x="517600" y="4412125"/>
            <a:ext cx="368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Chanson: Violette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61" name="Google Shape;161;p23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2040300" cy="42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</a:rPr>
              <a:t>Un = 1</a:t>
            </a:r>
            <a:endParaRPr sz="24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</a:rPr>
              <a:t>Deux = 2</a:t>
            </a:r>
            <a:endParaRPr sz="24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</a:rPr>
              <a:t>Trois = 3</a:t>
            </a:r>
            <a:endParaRPr sz="24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</a:rPr>
              <a:t>Quatre = 4</a:t>
            </a:r>
            <a:endParaRPr sz="24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</a:rPr>
              <a:t>Cinq = 5</a:t>
            </a:r>
            <a:endParaRPr sz="24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</a:rPr>
              <a:t>Six = 6</a:t>
            </a:r>
            <a:endParaRPr sz="24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 b="1">
                <a:solidFill>
                  <a:srgbClr val="FFFFFF"/>
                </a:solidFill>
              </a:rPr>
              <a:t>Sept = 7</a:t>
            </a:r>
            <a:endParaRPr sz="2400" b="1">
              <a:solidFill>
                <a:srgbClr val="FFFFFF"/>
              </a:solidFill>
            </a:endParaRPr>
          </a:p>
        </p:txBody>
      </p:sp>
      <p:sp>
        <p:nvSpPr>
          <p:cNvPr id="162" name="Google Shape;162;p23"/>
          <p:cNvSpPr txBox="1">
            <a:spLocks noGrp="1"/>
          </p:cNvSpPr>
          <p:nvPr>
            <p:ph type="body" idx="1"/>
          </p:nvPr>
        </p:nvSpPr>
        <p:spPr>
          <a:xfrm>
            <a:off x="1973500" y="172350"/>
            <a:ext cx="2655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b="1">
                <a:solidFill>
                  <a:srgbClr val="FFFFFF"/>
                </a:solidFill>
              </a:rPr>
              <a:t>Violette, Violette!</a:t>
            </a:r>
            <a:endParaRPr sz="2400" b="1">
              <a:solidFill>
                <a:srgbClr val="FFFFFF"/>
              </a:solidFill>
            </a:endParaRPr>
          </a:p>
        </p:txBody>
      </p:sp>
      <p:sp>
        <p:nvSpPr>
          <p:cNvPr id="163" name="Google Shape;163;p23"/>
          <p:cNvSpPr txBox="1">
            <a:spLocks noGrp="1"/>
          </p:cNvSpPr>
          <p:nvPr>
            <p:ph type="body" idx="1"/>
          </p:nvPr>
        </p:nvSpPr>
        <p:spPr>
          <a:xfrm>
            <a:off x="5068225" y="0"/>
            <a:ext cx="2040300" cy="45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</a:rPr>
              <a:t>Un = 1</a:t>
            </a:r>
            <a:endParaRPr sz="24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</a:rPr>
              <a:t>Deux = 2</a:t>
            </a:r>
            <a:endParaRPr sz="24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</a:rPr>
              <a:t>Trois = 3</a:t>
            </a:r>
            <a:endParaRPr sz="24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</a:rPr>
              <a:t>Quatre = 4</a:t>
            </a:r>
            <a:endParaRPr sz="24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</a:rPr>
              <a:t>Cinq = 5</a:t>
            </a:r>
            <a:endParaRPr sz="24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</a:rPr>
              <a:t>Six = 6</a:t>
            </a:r>
            <a:endParaRPr sz="24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 b="1">
                <a:solidFill>
                  <a:srgbClr val="FFFFFF"/>
                </a:solidFill>
              </a:rPr>
              <a:t>Sept = 7</a:t>
            </a:r>
            <a:endParaRPr sz="2400" b="1">
              <a:solidFill>
                <a:srgbClr val="FFFFFF"/>
              </a:solidFill>
            </a:endParaRPr>
          </a:p>
        </p:txBody>
      </p:sp>
      <p:sp>
        <p:nvSpPr>
          <p:cNvPr id="164" name="Google Shape;164;p23"/>
          <p:cNvSpPr/>
          <p:nvPr/>
        </p:nvSpPr>
        <p:spPr>
          <a:xfrm>
            <a:off x="7108525" y="1212300"/>
            <a:ext cx="1856100" cy="20307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3"/>
          <p:cNvSpPr txBox="1">
            <a:spLocks noGrp="1"/>
          </p:cNvSpPr>
          <p:nvPr>
            <p:ph type="body" idx="1"/>
          </p:nvPr>
        </p:nvSpPr>
        <p:spPr>
          <a:xfrm>
            <a:off x="7108425" y="1363225"/>
            <a:ext cx="1856100" cy="1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</a:rPr>
              <a:t>Violette </a:t>
            </a:r>
            <a:endParaRPr sz="2400" b="1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</a:rPr>
              <a:t>à </a:t>
            </a:r>
            <a:endParaRPr sz="2400" b="1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 b="1">
                <a:solidFill>
                  <a:srgbClr val="FFFFFF"/>
                </a:solidFill>
              </a:rPr>
              <a:t>bicyclette!</a:t>
            </a:r>
            <a:endParaRPr sz="24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4"/>
          <p:cNvSpPr txBox="1">
            <a:spLocks noGrp="1"/>
          </p:cNvSpPr>
          <p:nvPr>
            <p:ph type="body" idx="1"/>
          </p:nvPr>
        </p:nvSpPr>
        <p:spPr>
          <a:xfrm>
            <a:off x="311700" y="784000"/>
            <a:ext cx="8520600" cy="31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5461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5000"/>
              <a:buFont typeface="Nothing You Could Do"/>
              <a:buChar char="-"/>
            </a:pPr>
            <a:r>
              <a:rPr lang="en" sz="5000">
                <a:solidFill>
                  <a:srgbClr val="980000"/>
                </a:solidFill>
                <a:latin typeface="Nothing You Could Do"/>
                <a:ea typeface="Nothing You Could Do"/>
                <a:cs typeface="Nothing You Could Do"/>
                <a:sym typeface="Nothing You Could Do"/>
              </a:rPr>
              <a:t>Au revoir!</a:t>
            </a:r>
            <a:endParaRPr sz="5000">
              <a:solidFill>
                <a:srgbClr val="980000"/>
              </a:solidFill>
              <a:latin typeface="Nothing You Could Do"/>
              <a:ea typeface="Nothing You Could Do"/>
              <a:cs typeface="Nothing You Could Do"/>
              <a:sym typeface="Nothing You Could Do"/>
            </a:endParaRPr>
          </a:p>
          <a:p>
            <a:pPr marL="457200" lvl="0" indent="-5461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5000"/>
              <a:buFont typeface="Nothing You Could Do"/>
              <a:buChar char="-"/>
            </a:pPr>
            <a:r>
              <a:rPr lang="en" sz="5000">
                <a:solidFill>
                  <a:srgbClr val="980000"/>
                </a:solidFill>
                <a:latin typeface="Nothing You Could Do"/>
                <a:ea typeface="Nothing You Could Do"/>
                <a:cs typeface="Nothing You Could Do"/>
                <a:sym typeface="Nothing You Could Do"/>
              </a:rPr>
              <a:t>Salut!</a:t>
            </a:r>
            <a:endParaRPr sz="5000">
              <a:solidFill>
                <a:srgbClr val="980000"/>
              </a:solidFill>
              <a:latin typeface="Nothing You Could Do"/>
              <a:ea typeface="Nothing You Could Do"/>
              <a:cs typeface="Nothing You Could Do"/>
              <a:sym typeface="Nothing You Could Do"/>
            </a:endParaRPr>
          </a:p>
        </p:txBody>
      </p:sp>
      <p:pic>
        <p:nvPicPr>
          <p:cNvPr id="171" name="Google Shape;171;p24" descr="Image result for goodbye hand with transparent backgroun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7275" y="-45925"/>
            <a:ext cx="2055025" cy="205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4" descr="Image result for french gifs animated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42525" y="3654400"/>
            <a:ext cx="1589775" cy="148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4" descr="Image result for animated bonjour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9313" y="0"/>
            <a:ext cx="4004475" cy="273337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4"/>
          <p:cNvSpPr/>
          <p:nvPr/>
        </p:nvSpPr>
        <p:spPr>
          <a:xfrm>
            <a:off x="2775072" y="3148275"/>
            <a:ext cx="3728910" cy="136045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rgbClr val="6FA8DC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6FA8DC"/>
                </a:solidFill>
                <a:latin typeface="Oswald"/>
              </a:rPr>
              <a:t>SALUT</a:t>
            </a:r>
          </a:p>
        </p:txBody>
      </p:sp>
      <p:pic>
        <p:nvPicPr>
          <p:cNvPr id="76" name="Google Shape;76;p14" descr="Image result for french gifs animated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21850" y="2009100"/>
            <a:ext cx="3346325" cy="313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body" idx="1"/>
          </p:nvPr>
        </p:nvSpPr>
        <p:spPr>
          <a:xfrm>
            <a:off x="311700" y="479850"/>
            <a:ext cx="8520600" cy="40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Kaushan Script"/>
              <a:buChar char="-"/>
            </a:pPr>
            <a:r>
              <a:rPr lang="en" sz="2400">
                <a:solidFill>
                  <a:srgbClr val="FFFFFF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Comment t’appelles-tu?</a:t>
            </a:r>
            <a:endParaRPr sz="2400">
              <a:solidFill>
                <a:srgbClr val="FFFFFF"/>
              </a:solidFill>
              <a:latin typeface="Kaushan Script"/>
              <a:ea typeface="Kaushan Script"/>
              <a:cs typeface="Kaushan Script"/>
              <a:sym typeface="Kaushan Scrip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Kaushan Script"/>
              <a:buChar char="-"/>
            </a:pPr>
            <a:r>
              <a:rPr lang="en" sz="2400">
                <a:solidFill>
                  <a:srgbClr val="FFFFFF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Je m’appelle …   Comment t’appelles-tu?</a:t>
            </a:r>
            <a:endParaRPr sz="2400">
              <a:solidFill>
                <a:srgbClr val="FFFFFF"/>
              </a:solidFill>
              <a:latin typeface="Kaushan Script"/>
              <a:ea typeface="Kaushan Script"/>
              <a:cs typeface="Kaushan Script"/>
              <a:sym typeface="Kaushan Scrip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Je m’appelle…</a:t>
            </a:r>
            <a:r>
              <a:rPr lang="en" sz="2400">
                <a:solidFill>
                  <a:srgbClr val="FFFFFF"/>
                </a:solidFill>
              </a:rPr>
              <a:t>    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" y="3305163"/>
            <a:ext cx="2486025" cy="183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74300" y="154975"/>
            <a:ext cx="2053050" cy="219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35125" y="3113500"/>
            <a:ext cx="3608874" cy="203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6"/>
          <p:cNvPicPr preferRelativeResize="0"/>
          <p:nvPr/>
        </p:nvPicPr>
        <p:blipFill>
          <a:blip r:embed="rId3">
            <a:alphaModFix amt="63000"/>
          </a:blip>
          <a:stretch>
            <a:fillRect/>
          </a:stretch>
        </p:blipFill>
        <p:spPr>
          <a:xfrm>
            <a:off x="0" y="-47400"/>
            <a:ext cx="9144000" cy="5143500"/>
          </a:xfrm>
          <a:prstGeom prst="rect">
            <a:avLst/>
          </a:prstGeom>
          <a:noFill/>
          <a:ln>
            <a:noFill/>
          </a:ln>
          <a:effectLst>
            <a:reflection endPos="30000" dist="38100" dir="5400000" fadeDir="5400012" sy="-100000" algn="bl" rotWithShape="0"/>
          </a:effectLst>
        </p:spPr>
      </p:pic>
      <p:pic>
        <p:nvPicPr>
          <p:cNvPr id="90" name="Google Shape;9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98472" y="85776"/>
            <a:ext cx="645524" cy="83514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 txBox="1">
            <a:spLocks noGrp="1"/>
          </p:cNvSpPr>
          <p:nvPr>
            <p:ph type="body" idx="1"/>
          </p:nvPr>
        </p:nvSpPr>
        <p:spPr>
          <a:xfrm>
            <a:off x="0" y="216175"/>
            <a:ext cx="2942700" cy="40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oming Soon"/>
              <a:buChar char="-"/>
            </a:pPr>
            <a:r>
              <a:rPr lang="en" sz="3000" b="1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Comment ça va?</a:t>
            </a:r>
            <a:endParaRPr sz="3000" b="1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oming Soon"/>
              <a:buChar char="-"/>
            </a:pPr>
            <a:r>
              <a:rPr lang="en" sz="3000" b="1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Ça va bien! </a:t>
            </a:r>
            <a:endParaRPr sz="3000" b="1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   </a:t>
            </a:r>
            <a:endParaRPr sz="3000" b="1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marL="457200" lvl="0" indent="-419100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oming Soon"/>
              <a:buChar char="-"/>
            </a:pPr>
            <a:r>
              <a:rPr lang="en" sz="3000" b="1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Comment ça va?</a:t>
            </a:r>
            <a:endParaRPr sz="3000" b="1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Char char="-"/>
            </a:pPr>
            <a:r>
              <a:rPr lang="en" sz="3000" b="1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Ça va mal!</a:t>
            </a:r>
            <a:r>
              <a:rPr lang="en" sz="2500" b="1">
                <a:solidFill>
                  <a:schemeClr val="lt1"/>
                </a:solidFill>
                <a:latin typeface="Indie Flower"/>
                <a:ea typeface="Indie Flower"/>
                <a:cs typeface="Indie Flower"/>
                <a:sym typeface="Indie Flower"/>
              </a:rPr>
              <a:t> </a:t>
            </a:r>
            <a:r>
              <a:rPr lang="en" sz="2500" b="1">
                <a:solidFill>
                  <a:schemeClr val="lt1"/>
                </a:solidFill>
              </a:rPr>
              <a:t> </a:t>
            </a:r>
            <a:endParaRPr sz="25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3000" b="1">
              <a:solidFill>
                <a:srgbClr val="000000"/>
              </a:solidFill>
            </a:endParaRPr>
          </a:p>
        </p:txBody>
      </p:sp>
      <p:pic>
        <p:nvPicPr>
          <p:cNvPr id="92" name="Google Shape;9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34200" y="3936050"/>
            <a:ext cx="1009800" cy="91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42950" y="216175"/>
            <a:ext cx="2879248" cy="463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76633" y="216175"/>
            <a:ext cx="1947100" cy="215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76625" y="3158050"/>
            <a:ext cx="1746975" cy="174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/>
          <p:nvPr/>
        </p:nvSpPr>
        <p:spPr>
          <a:xfrm>
            <a:off x="140950" y="168300"/>
            <a:ext cx="3984900" cy="1698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body" idx="1"/>
          </p:nvPr>
        </p:nvSpPr>
        <p:spPr>
          <a:xfrm>
            <a:off x="62625" y="378100"/>
            <a:ext cx="3984900" cy="11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Kaushan Script"/>
              <a:buChar char="-"/>
            </a:pPr>
            <a:r>
              <a:rPr lang="en" sz="2400">
                <a:solidFill>
                  <a:srgbClr val="000000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Quel âge as-tu? </a:t>
            </a:r>
            <a:endParaRPr sz="2400">
              <a:solidFill>
                <a:srgbClr val="000000"/>
              </a:solidFill>
              <a:latin typeface="Kaushan Script"/>
              <a:ea typeface="Kaushan Script"/>
              <a:cs typeface="Kaushan Script"/>
              <a:sym typeface="Kaushan Scrip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Kaushan Script"/>
              <a:buChar char="-"/>
            </a:pPr>
            <a:r>
              <a:rPr lang="en" sz="2400">
                <a:solidFill>
                  <a:srgbClr val="000000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J’ai … ans.  Quel âge as-tu?</a:t>
            </a:r>
            <a:endParaRPr sz="2400">
              <a:solidFill>
                <a:srgbClr val="000000"/>
              </a:solidFill>
              <a:latin typeface="Kaushan Script"/>
              <a:ea typeface="Kaushan Script"/>
              <a:cs typeface="Kaushan Script"/>
              <a:sym typeface="Kaushan Scrip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Kaushan Script"/>
              <a:buChar char="-"/>
            </a:pPr>
            <a:r>
              <a:rPr lang="en" sz="2400">
                <a:solidFill>
                  <a:srgbClr val="000000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J’ai … ans. </a:t>
            </a:r>
            <a:endParaRPr sz="2400">
              <a:solidFill>
                <a:srgbClr val="000000"/>
              </a:solidFill>
              <a:latin typeface="Kaushan Script"/>
              <a:ea typeface="Kaushan Script"/>
              <a:cs typeface="Kaushan Script"/>
              <a:sym typeface="Kaushan Script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latin typeface="Kaushan Script"/>
              <a:ea typeface="Kaushan Script"/>
              <a:cs typeface="Kaushan Script"/>
              <a:sym typeface="Kaushan Script"/>
            </a:endParaRPr>
          </a:p>
        </p:txBody>
      </p:sp>
      <p:pic>
        <p:nvPicPr>
          <p:cNvPr id="102" name="Google Shape;102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56325" y="1491390"/>
            <a:ext cx="3398900" cy="186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>
            <a:spLocks noGrp="1"/>
          </p:cNvSpPr>
          <p:nvPr>
            <p:ph type="body" idx="1"/>
          </p:nvPr>
        </p:nvSpPr>
        <p:spPr>
          <a:xfrm>
            <a:off x="311700" y="784000"/>
            <a:ext cx="8520600" cy="31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5461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5000"/>
              <a:buFont typeface="Nothing You Could Do"/>
              <a:buChar char="-"/>
            </a:pPr>
            <a:r>
              <a:rPr lang="en" sz="5000">
                <a:solidFill>
                  <a:srgbClr val="980000"/>
                </a:solidFill>
                <a:latin typeface="Nothing You Could Do"/>
                <a:ea typeface="Nothing You Could Do"/>
                <a:cs typeface="Nothing You Could Do"/>
                <a:sym typeface="Nothing You Could Do"/>
              </a:rPr>
              <a:t>Au revoir!</a:t>
            </a:r>
            <a:endParaRPr sz="5000">
              <a:solidFill>
                <a:srgbClr val="980000"/>
              </a:solidFill>
              <a:latin typeface="Nothing You Could Do"/>
              <a:ea typeface="Nothing You Could Do"/>
              <a:cs typeface="Nothing You Could Do"/>
              <a:sym typeface="Nothing You Could Do"/>
            </a:endParaRPr>
          </a:p>
          <a:p>
            <a:pPr marL="457200" lvl="0" indent="-5461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5000"/>
              <a:buFont typeface="Nothing You Could Do"/>
              <a:buChar char="-"/>
            </a:pPr>
            <a:r>
              <a:rPr lang="en" sz="5000">
                <a:solidFill>
                  <a:srgbClr val="980000"/>
                </a:solidFill>
                <a:latin typeface="Nothing You Could Do"/>
                <a:ea typeface="Nothing You Could Do"/>
                <a:cs typeface="Nothing You Could Do"/>
                <a:sym typeface="Nothing You Could Do"/>
              </a:rPr>
              <a:t>Salut!</a:t>
            </a:r>
            <a:endParaRPr sz="5000">
              <a:solidFill>
                <a:srgbClr val="980000"/>
              </a:solidFill>
              <a:latin typeface="Nothing You Could Do"/>
              <a:ea typeface="Nothing You Could Do"/>
              <a:cs typeface="Nothing You Could Do"/>
              <a:sym typeface="Nothing You Could Do"/>
            </a:endParaRPr>
          </a:p>
        </p:txBody>
      </p:sp>
      <p:pic>
        <p:nvPicPr>
          <p:cNvPr id="108" name="Google Shape;108;p18" descr="Image result for goodbye hand with transparent backgroun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7275" y="-45925"/>
            <a:ext cx="2055025" cy="205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 descr="Image result for french gifs animated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42525" y="3654400"/>
            <a:ext cx="1589775" cy="148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>
            <a:spLocks noGrp="1"/>
          </p:cNvSpPr>
          <p:nvPr>
            <p:ph type="ctrTitle"/>
          </p:nvPr>
        </p:nvSpPr>
        <p:spPr>
          <a:xfrm>
            <a:off x="0" y="976600"/>
            <a:ext cx="9144000" cy="133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latin typeface="Chewy"/>
                <a:ea typeface="Chewy"/>
                <a:cs typeface="Chewy"/>
                <a:sym typeface="Chewy"/>
              </a:rPr>
              <a:t>Why take French?</a:t>
            </a:r>
            <a:endParaRPr sz="7200" b="1">
              <a:latin typeface="Chewy"/>
              <a:ea typeface="Chewy"/>
              <a:cs typeface="Chewy"/>
              <a:sym typeface="Chewy"/>
            </a:endParaRPr>
          </a:p>
        </p:txBody>
      </p:sp>
      <p:sp>
        <p:nvSpPr>
          <p:cNvPr id="115" name="Google Shape;115;p19"/>
          <p:cNvSpPr txBox="1">
            <a:spLocks noGrp="1"/>
          </p:cNvSpPr>
          <p:nvPr>
            <p:ph type="subTitle" idx="1"/>
          </p:nvPr>
        </p:nvSpPr>
        <p:spPr>
          <a:xfrm>
            <a:off x="0" y="2460200"/>
            <a:ext cx="914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French is spoken in many countries.</a:t>
            </a:r>
            <a:endParaRPr sz="3000" b="1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6" name="Google Shape;11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24925" y="3311400"/>
            <a:ext cx="1672500" cy="167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7156744" cy="5215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0"/>
          <p:cNvSpPr txBox="1"/>
          <p:nvPr/>
        </p:nvSpPr>
        <p:spPr>
          <a:xfrm>
            <a:off x="7171800" y="15775"/>
            <a:ext cx="1972200" cy="47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56 countries</a:t>
            </a:r>
            <a:r>
              <a:rPr lang="en" sz="1800"/>
              <a:t> use French as their official langue.  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19 more countries</a:t>
            </a:r>
            <a:r>
              <a:rPr lang="en" sz="1800"/>
              <a:t> use French as an important language for business and international communication.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 txBox="1">
            <a:spLocks noGrp="1"/>
          </p:cNvSpPr>
          <p:nvPr>
            <p:ph type="body" idx="1"/>
          </p:nvPr>
        </p:nvSpPr>
        <p:spPr>
          <a:xfrm>
            <a:off x="36425" y="1071150"/>
            <a:ext cx="6987900" cy="6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 b="1">
                <a:solidFill>
                  <a:srgbClr val="FF0000"/>
                </a:solidFill>
              </a:rPr>
              <a:t>There are many job opportunities in:</a:t>
            </a:r>
            <a:r>
              <a:rPr lang="en" sz="3000" b="1"/>
              <a:t> </a:t>
            </a:r>
            <a:endParaRPr/>
          </a:p>
        </p:txBody>
      </p:sp>
      <p:pic>
        <p:nvPicPr>
          <p:cNvPr id="128" name="Google Shape;128;p21" descr="Image result for Fashion Stores in franc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4272" y="1703250"/>
            <a:ext cx="2442516" cy="136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1" descr="Image result for french dishe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14613" y="1250625"/>
            <a:ext cx="2197700" cy="13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1" descr="Image result for business illustration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150" y="2302562"/>
            <a:ext cx="1905000" cy="175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 descr="Image result for travel illustration in france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66713" y="1894113"/>
            <a:ext cx="1657350" cy="17716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/>
          <p:cNvSpPr txBox="1">
            <a:spLocks noGrp="1"/>
          </p:cNvSpPr>
          <p:nvPr>
            <p:ph type="ctrTitle" idx="4294967295"/>
          </p:nvPr>
        </p:nvSpPr>
        <p:spPr>
          <a:xfrm>
            <a:off x="0" y="0"/>
            <a:ext cx="8520600" cy="13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0000FF"/>
                </a:solidFill>
                <a:latin typeface="Chewy"/>
                <a:ea typeface="Chewy"/>
                <a:cs typeface="Chewy"/>
                <a:sym typeface="Chewy"/>
              </a:rPr>
              <a:t>Why take French?</a:t>
            </a:r>
            <a:endParaRPr sz="7200" b="1">
              <a:solidFill>
                <a:srgbClr val="0000FF"/>
              </a:solidFill>
              <a:latin typeface="Chewy"/>
              <a:ea typeface="Chewy"/>
              <a:cs typeface="Chewy"/>
              <a:sym typeface="Chewy"/>
            </a:endParaRPr>
          </a:p>
        </p:txBody>
      </p:sp>
      <p:sp>
        <p:nvSpPr>
          <p:cNvPr id="133" name="Google Shape;133;p21"/>
          <p:cNvSpPr txBox="1"/>
          <p:nvPr/>
        </p:nvSpPr>
        <p:spPr>
          <a:xfrm>
            <a:off x="518050" y="4363625"/>
            <a:ext cx="1971000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b="1"/>
              <a:t>medicine</a:t>
            </a:r>
            <a:endParaRPr sz="3000"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1"/>
          <p:cNvSpPr txBox="1"/>
          <p:nvPr/>
        </p:nvSpPr>
        <p:spPr>
          <a:xfrm>
            <a:off x="137150" y="1777075"/>
            <a:ext cx="19050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b="1"/>
              <a:t>business</a:t>
            </a:r>
            <a:endParaRPr/>
          </a:p>
        </p:txBody>
      </p:sp>
      <p:sp>
        <p:nvSpPr>
          <p:cNvPr id="135" name="Google Shape;135;p21"/>
          <p:cNvSpPr txBox="1"/>
          <p:nvPr/>
        </p:nvSpPr>
        <p:spPr>
          <a:xfrm>
            <a:off x="2489050" y="2986075"/>
            <a:ext cx="16572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b="1"/>
              <a:t>fashion</a:t>
            </a:r>
            <a:endParaRPr/>
          </a:p>
        </p:txBody>
      </p:sp>
      <p:sp>
        <p:nvSpPr>
          <p:cNvPr id="136" name="Google Shape;136;p21"/>
          <p:cNvSpPr txBox="1"/>
          <p:nvPr/>
        </p:nvSpPr>
        <p:spPr>
          <a:xfrm>
            <a:off x="4851500" y="1566375"/>
            <a:ext cx="12657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b="1"/>
              <a:t>travel</a:t>
            </a:r>
            <a:endParaRPr/>
          </a:p>
        </p:txBody>
      </p:sp>
      <p:sp>
        <p:nvSpPr>
          <p:cNvPr id="137" name="Google Shape;137;p21"/>
          <p:cNvSpPr txBox="1"/>
          <p:nvPr/>
        </p:nvSpPr>
        <p:spPr>
          <a:xfrm>
            <a:off x="7213975" y="2590038"/>
            <a:ext cx="16572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b="1"/>
              <a:t>cooking</a:t>
            </a:r>
            <a:endParaRPr/>
          </a:p>
        </p:txBody>
      </p:sp>
      <p:pic>
        <p:nvPicPr>
          <p:cNvPr id="138" name="Google Shape;138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75125" y="3665775"/>
            <a:ext cx="1868875" cy="147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22974" y="3495090"/>
            <a:ext cx="3035775" cy="1254726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1"/>
          <p:cNvSpPr txBox="1"/>
          <p:nvPr/>
        </p:nvSpPr>
        <p:spPr>
          <a:xfrm>
            <a:off x="4496488" y="4574100"/>
            <a:ext cx="21978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b="1">
                <a:solidFill>
                  <a:schemeClr val="dk1"/>
                </a:solidFill>
              </a:rPr>
              <a:t>aerospace</a:t>
            </a:r>
            <a:endParaRPr/>
          </a:p>
        </p:txBody>
      </p:sp>
      <p:pic>
        <p:nvPicPr>
          <p:cNvPr id="141" name="Google Shape;141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42150" y="3615800"/>
            <a:ext cx="1367200" cy="13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175</Words>
  <Application>Microsoft Office PowerPoint</Application>
  <PresentationFormat>On-screen Show (16:9)</PresentationFormat>
  <Paragraphs>53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Kaushan Script</vt:lpstr>
      <vt:lpstr>Oswald</vt:lpstr>
      <vt:lpstr>Architects Daughter</vt:lpstr>
      <vt:lpstr>Nothing You Could Do</vt:lpstr>
      <vt:lpstr>Chewy</vt:lpstr>
      <vt:lpstr>Coming Soon</vt:lpstr>
      <vt:lpstr>Indie Flower</vt:lpstr>
      <vt:lpstr>Lobster</vt:lpstr>
      <vt:lpstr>Arial</vt:lpstr>
      <vt:lpstr>Simple Light</vt:lpstr>
      <vt:lpstr>Why take French?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take French?</vt:lpstr>
      <vt:lpstr>PowerPoint Presentation</vt:lpstr>
      <vt:lpstr>Why take French?</vt:lpstr>
      <vt:lpstr>France is the #1 Tourist Destination! </vt:lpstr>
      <vt:lpstr>Chanson: Violette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take French?</dc:title>
  <dc:creator>Marsolais-Johnson, Suzanne</dc:creator>
  <cp:lastModifiedBy>Marsolais-Johnson, Suzanne</cp:lastModifiedBy>
  <cp:revision>2</cp:revision>
  <dcterms:modified xsi:type="dcterms:W3CDTF">2019-01-17T20:03:18Z</dcterms:modified>
</cp:coreProperties>
</file>