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6" r:id="rId12"/>
    <p:sldId id="267" r:id="rId13"/>
    <p:sldId id="272" r:id="rId14"/>
    <p:sldId id="269" r:id="rId15"/>
    <p:sldId id="273" r:id="rId16"/>
    <p:sldId id="274" r:id="rId17"/>
    <p:sldId id="275" r:id="rId18"/>
    <p:sldId id="268" r:id="rId19"/>
    <p:sldId id="270" r:id="rId20"/>
    <p:sldId id="276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zan, Adele" initials="HA" lastIdx="3" clrIdx="0"/>
  <p:cmAuthor id="7" name="kzeman" initials="k" lastIdx="2" clrIdx="7"/>
  <p:cmAuthor id="1" name="hoang" initials="" lastIdx="0" clrIdx="1"/>
  <p:cmAuthor id="2" name="Lindauer, Carly" initials="LC" lastIdx="5" clrIdx="2"/>
  <p:cmAuthor id="3" name="Sussman, Anne" initials="SA" lastIdx="7" clrIdx="3"/>
  <p:cmAuthor id="4" name="Schmeiser, Cyndie" initials="CBS" lastIdx="11" clrIdx="4"/>
  <p:cmAuthor id="5" name="Timothy Burke" initials="" lastIdx="0" clrIdx="5"/>
  <p:cmAuthor id="6" name="anovak" initials="a" lastIdx="3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91F"/>
    <a:srgbClr val="17B5F0"/>
    <a:srgbClr val="0A5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0" autoAdjust="0"/>
    <p:restoredTop sz="86441" autoAdjust="0"/>
  </p:normalViewPr>
  <p:slideViewPr>
    <p:cSldViewPr snapToGrid="0" snapToObjects="1">
      <p:cViewPr varScale="1">
        <p:scale>
          <a:sx n="84" d="100"/>
          <a:sy n="84" d="100"/>
        </p:scale>
        <p:origin x="9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203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BC741-FC7C-48CB-B00C-B867F639D9E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0D0E-2F89-4CFF-91F2-523F92915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3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0D0E-2F89-4CFF-91F2-523F92915C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6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B_CounsMats_Templa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6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4169832" y="1135943"/>
            <a:ext cx="4191001" cy="3938941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1135943"/>
            <a:ext cx="2765779" cy="3938941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1135944"/>
            <a:ext cx="7584723" cy="627945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515556" y="1890889"/>
            <a:ext cx="3845278" cy="318399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776110" y="1890889"/>
            <a:ext cx="3499557" cy="318399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91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1135944"/>
            <a:ext cx="7584723" cy="627945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515556" y="1890889"/>
            <a:ext cx="3845278" cy="318399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776110" y="1890889"/>
            <a:ext cx="3499557" cy="318399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25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4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1135944"/>
            <a:ext cx="7584723" cy="627945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515556" y="1890889"/>
            <a:ext cx="3845278" cy="318399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776110" y="1890889"/>
            <a:ext cx="3499557" cy="318399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2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4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1135944"/>
            <a:ext cx="7584723" cy="627945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515556" y="1890889"/>
            <a:ext cx="3845278" cy="318399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776110" y="1890889"/>
            <a:ext cx="3499557" cy="318399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2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8" cy="68574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1135944"/>
            <a:ext cx="7584723" cy="627945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515556" y="1890889"/>
            <a:ext cx="3845278" cy="318399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776110" y="1890889"/>
            <a:ext cx="3499557" cy="318399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4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776111"/>
            <a:ext cx="3273779" cy="429877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400"/>
            </a:lvl1pPr>
            <a:lvl2pPr marL="457200" indent="0">
              <a:lnSpc>
                <a:spcPct val="120000"/>
              </a:lnSpc>
              <a:buFontTx/>
              <a:buNone/>
              <a:defRPr sz="2400"/>
            </a:lvl2pPr>
            <a:lvl3pPr marL="914400" indent="0">
              <a:lnSpc>
                <a:spcPct val="120000"/>
              </a:lnSpc>
              <a:buFontTx/>
              <a:buNone/>
              <a:defRPr sz="2400"/>
            </a:lvl3pPr>
            <a:lvl4pPr marL="1371600" indent="0">
              <a:lnSpc>
                <a:spcPct val="120000"/>
              </a:lnSpc>
              <a:buFontTx/>
              <a:buNone/>
              <a:defRPr sz="2400"/>
            </a:lvl4pPr>
            <a:lvl5pPr marL="1828800" indent="0">
              <a:lnSpc>
                <a:spcPct val="120000"/>
              </a:lnSpc>
              <a:buFontTx/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989688" y="0"/>
            <a:ext cx="4178188" cy="6857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0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989688" y="0"/>
            <a:ext cx="4178188" cy="6857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776111"/>
            <a:ext cx="3273779" cy="429877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400"/>
            </a:lvl1pPr>
            <a:lvl2pPr marL="457200" indent="0">
              <a:lnSpc>
                <a:spcPct val="120000"/>
              </a:lnSpc>
              <a:buFontTx/>
              <a:buNone/>
              <a:defRPr sz="2400"/>
            </a:lvl2pPr>
            <a:lvl3pPr marL="914400" indent="0">
              <a:lnSpc>
                <a:spcPct val="120000"/>
              </a:lnSpc>
              <a:buFontTx/>
              <a:buNone/>
              <a:defRPr sz="2400"/>
            </a:lvl3pPr>
            <a:lvl4pPr marL="1371600" indent="0">
              <a:lnSpc>
                <a:spcPct val="120000"/>
              </a:lnSpc>
              <a:buFontTx/>
              <a:buNone/>
              <a:defRPr sz="2400"/>
            </a:lvl4pPr>
            <a:lvl5pPr marL="1828800" indent="0">
              <a:lnSpc>
                <a:spcPct val="120000"/>
              </a:lnSpc>
              <a:buFontTx/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0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776111"/>
            <a:ext cx="3273779" cy="429877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400"/>
            </a:lvl1pPr>
            <a:lvl2pPr marL="457200" indent="0">
              <a:lnSpc>
                <a:spcPct val="120000"/>
              </a:lnSpc>
              <a:buFontTx/>
              <a:buNone/>
              <a:defRPr sz="2400"/>
            </a:lvl2pPr>
            <a:lvl3pPr marL="914400" indent="0">
              <a:lnSpc>
                <a:spcPct val="120000"/>
              </a:lnSpc>
              <a:buFontTx/>
              <a:buNone/>
              <a:defRPr sz="2400"/>
            </a:lvl3pPr>
            <a:lvl4pPr marL="1371600" indent="0">
              <a:lnSpc>
                <a:spcPct val="120000"/>
              </a:lnSpc>
              <a:buFontTx/>
              <a:buNone/>
              <a:defRPr sz="2400"/>
            </a:lvl4pPr>
            <a:lvl5pPr marL="1828800" indent="0">
              <a:lnSpc>
                <a:spcPct val="120000"/>
              </a:lnSpc>
              <a:buFontTx/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989688" y="0"/>
            <a:ext cx="4178188" cy="6857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0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776111"/>
            <a:ext cx="3273779" cy="429877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400"/>
            </a:lvl1pPr>
            <a:lvl2pPr marL="457200" indent="0">
              <a:lnSpc>
                <a:spcPct val="120000"/>
              </a:lnSpc>
              <a:buFontTx/>
              <a:buNone/>
              <a:defRPr sz="2400"/>
            </a:lvl2pPr>
            <a:lvl3pPr marL="914400" indent="0">
              <a:lnSpc>
                <a:spcPct val="120000"/>
              </a:lnSpc>
              <a:buFontTx/>
              <a:buNone/>
              <a:defRPr sz="2400"/>
            </a:lvl3pPr>
            <a:lvl4pPr marL="1371600" indent="0">
              <a:lnSpc>
                <a:spcPct val="120000"/>
              </a:lnSpc>
              <a:buFontTx/>
              <a:buNone/>
              <a:defRPr sz="2400"/>
            </a:lvl4pPr>
            <a:lvl5pPr marL="1828800" indent="0">
              <a:lnSpc>
                <a:spcPct val="120000"/>
              </a:lnSpc>
              <a:buFontTx/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989688" y="0"/>
            <a:ext cx="4178188" cy="6857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0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_CounsMats_Template_Inside_Yello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4169832" y="1135943"/>
            <a:ext cx="4191001" cy="3938941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1135943"/>
            <a:ext cx="2765779" cy="3938941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7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B_CounsMats_Template_Inside_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1135943"/>
            <a:ext cx="2765779" cy="3938941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169832" y="1135943"/>
            <a:ext cx="4191001" cy="3938941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6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_CounsMats_Template_Inside_Gree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4169832" y="1135943"/>
            <a:ext cx="4191001" cy="3938941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1135943"/>
            <a:ext cx="2765779" cy="3938941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7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_CounsMats_Template_Inside_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4169832" y="1135943"/>
            <a:ext cx="4191001" cy="3938941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1135943"/>
            <a:ext cx="2765779" cy="3938941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7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12C74996-BD1D-664E-A98D-C2DD29D9C037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D038FEF7-1EB4-9745-B33E-544C860D3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0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1" r:id="rId4"/>
    <p:sldLayoutId id="2147483663" r:id="rId5"/>
    <p:sldLayoutId id="2147483666" r:id="rId6"/>
    <p:sldLayoutId id="2147483665" r:id="rId7"/>
    <p:sldLayoutId id="2147483667" r:id="rId8"/>
    <p:sldLayoutId id="2147483668" r:id="rId9"/>
    <p:sldLayoutId id="2147483674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gi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799" y="1473435"/>
            <a:ext cx="4763106" cy="3944247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11000" b="1" dirty="0" smtClean="0">
                <a:solidFill>
                  <a:srgbClr val="0A5093"/>
                </a:solidFill>
              </a:rPr>
              <a:t>THE</a:t>
            </a:r>
            <a:br>
              <a:rPr lang="en-US" sz="11000" b="1" dirty="0" smtClean="0">
                <a:solidFill>
                  <a:srgbClr val="0A5093"/>
                </a:solidFill>
              </a:rPr>
            </a:br>
            <a:r>
              <a:rPr lang="en-US" sz="11000" b="1" dirty="0" smtClean="0">
                <a:solidFill>
                  <a:srgbClr val="0A5093"/>
                </a:solidFill>
              </a:rPr>
              <a:t>NEW</a:t>
            </a:r>
            <a:br>
              <a:rPr lang="en-US" sz="11000" b="1" dirty="0" smtClean="0">
                <a:solidFill>
                  <a:srgbClr val="0A5093"/>
                </a:solidFill>
              </a:rPr>
            </a:br>
            <a:r>
              <a:rPr lang="en-US" sz="11000" b="1" dirty="0" smtClean="0">
                <a:solidFill>
                  <a:srgbClr val="0A5093"/>
                </a:solidFill>
              </a:rPr>
              <a:t>SAT</a:t>
            </a:r>
            <a:endParaRPr lang="en-US" sz="11000" b="1" baseline="30000" dirty="0">
              <a:solidFill>
                <a:srgbClr val="0A5093"/>
              </a:solidFill>
            </a:endParaRPr>
          </a:p>
        </p:txBody>
      </p:sp>
      <p:pic>
        <p:nvPicPr>
          <p:cNvPr id="6" name="Picture 5" descr="-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45" y="2039182"/>
            <a:ext cx="4817922" cy="2335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36764" y="4198239"/>
            <a:ext cx="430196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baseline="30000" dirty="0">
                <a:solidFill>
                  <a:srgbClr val="0A5093"/>
                </a:solidFill>
                <a:latin typeface="Arial"/>
                <a:ea typeface="+mj-ea"/>
                <a:cs typeface="+mj-cs"/>
              </a:rPr>
              <a:t>®</a:t>
            </a:r>
            <a:endParaRPr lang="en-US" dirty="0">
              <a:solidFill>
                <a:srgbClr val="0A5093"/>
              </a:solidFill>
              <a:latin typeface="Arial"/>
            </a:endParaRPr>
          </a:p>
        </p:txBody>
      </p:sp>
      <p:sp>
        <p:nvSpPr>
          <p:cNvPr id="5" name="TextBox 4" descr="-"/>
          <p:cNvSpPr txBox="1"/>
          <p:nvPr/>
        </p:nvSpPr>
        <p:spPr>
          <a:xfrm>
            <a:off x="-552183" y="16627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093"/>
              </a:solidFill>
              <a:latin typeface="Arial"/>
            </a:endParaRPr>
          </a:p>
        </p:txBody>
      </p:sp>
      <p:pic>
        <p:nvPicPr>
          <p:cNvPr id="3" name="Picture 2" descr="-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hat's diffferent about the new s a t?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noFill/>
              </a:rPr>
              <a:t>What’s different about the new SA</a:t>
            </a:r>
            <a:r>
              <a:rPr lang="en-US" baseline="0" dirty="0" smtClean="0">
                <a:noFill/>
              </a:rPr>
              <a:t>T</a:t>
            </a:r>
            <a:r>
              <a:rPr lang="en-US" sz="4400" b="1" kern="1200" baseline="30000" dirty="0" smtClean="0">
                <a:noFill/>
                <a:effectLst/>
                <a:latin typeface="Arial"/>
                <a:ea typeface="+mj-ea"/>
                <a:cs typeface="+mj-cs"/>
              </a:rPr>
              <a:t>®</a:t>
            </a:r>
            <a:r>
              <a:rPr lang="en-US" baseline="0" dirty="0" smtClean="0">
                <a:noFill/>
              </a:rPr>
              <a:t>?</a:t>
            </a:r>
            <a:endParaRPr lang="en-US" dirty="0">
              <a:noFill/>
            </a:endParaRPr>
          </a:p>
        </p:txBody>
      </p:sp>
      <p:pic>
        <p:nvPicPr>
          <p:cNvPr id="15" name="Picture 14" descr="-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52" b="65207"/>
          <a:stretch/>
        </p:blipFill>
        <p:spPr>
          <a:xfrm>
            <a:off x="1526112" y="2155901"/>
            <a:ext cx="1025286" cy="481720"/>
          </a:xfrm>
          <a:prstGeom prst="rect">
            <a:avLst/>
          </a:prstGeom>
        </p:spPr>
      </p:pic>
      <p:pic>
        <p:nvPicPr>
          <p:cNvPr id="13" name="Picture 12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85" b="67074"/>
          <a:stretch/>
        </p:blipFill>
        <p:spPr>
          <a:xfrm>
            <a:off x="1675694" y="2987989"/>
            <a:ext cx="2220272" cy="481716"/>
          </a:xfrm>
          <a:prstGeom prst="rect">
            <a:avLst/>
          </a:prstGeom>
        </p:spPr>
      </p:pic>
      <p:pic>
        <p:nvPicPr>
          <p:cNvPr id="16" name="Picture 15" descr="-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52" b="65207"/>
          <a:stretch/>
        </p:blipFill>
        <p:spPr>
          <a:xfrm>
            <a:off x="776110" y="3907378"/>
            <a:ext cx="597496" cy="481720"/>
          </a:xfrm>
          <a:prstGeom prst="rect">
            <a:avLst/>
          </a:prstGeom>
        </p:spPr>
      </p:pic>
      <p:pic>
        <p:nvPicPr>
          <p:cNvPr id="14" name="Picture 13" descr="-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981" b="38078"/>
          <a:stretch/>
        </p:blipFill>
        <p:spPr>
          <a:xfrm>
            <a:off x="2638982" y="3896429"/>
            <a:ext cx="1025286" cy="48172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WHAT’S</a:t>
            </a:r>
            <a:br>
              <a:rPr lang="en-US" dirty="0" smtClean="0"/>
            </a:br>
            <a:r>
              <a:rPr lang="en-US" dirty="0" smtClean="0"/>
              <a:t>DIFFERENT</a:t>
            </a:r>
            <a:br>
              <a:rPr lang="en-US" dirty="0" smtClean="0"/>
            </a:br>
            <a:r>
              <a:rPr lang="en-US" dirty="0" smtClean="0"/>
              <a:t>ABOUT THE</a:t>
            </a:r>
            <a:br>
              <a:rPr lang="en-US" dirty="0" smtClean="0"/>
            </a:br>
            <a:r>
              <a:rPr lang="en-US" dirty="0" smtClean="0"/>
              <a:t>NEW </a:t>
            </a:r>
            <a:r>
              <a:rPr lang="en-US" b="1" dirty="0" smtClean="0"/>
              <a:t>SAT</a:t>
            </a:r>
            <a:r>
              <a:rPr lang="en-US" b="1" baseline="30000" dirty="0" smtClean="0"/>
              <a:t>®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TO SHOW YOU, WE’VE </a:t>
            </a:r>
            <a:r>
              <a:rPr lang="en-US" b="1" dirty="0" smtClean="0"/>
              <a:t>COMPARED</a:t>
            </a:r>
            <a:r>
              <a:rPr lang="en-US" dirty="0" smtClean="0"/>
              <a:t> THE CURRENT SAT </a:t>
            </a:r>
            <a:r>
              <a:rPr lang="en-US" b="1" dirty="0" smtClean="0"/>
              <a:t>TO</a:t>
            </a:r>
            <a:r>
              <a:rPr lang="en-US" dirty="0" smtClean="0"/>
              <a:t> THE NEW </a:t>
            </a:r>
            <a:r>
              <a:rPr lang="en-US" b="1" dirty="0" smtClean="0"/>
              <a:t>SAT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Placeholder 2" descr="AltPic.jpg-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32" r="18950"/>
          <a:stretch/>
        </p:blipFill>
        <p:spPr>
          <a:xfrm>
            <a:off x="4989513" y="0"/>
            <a:ext cx="4178300" cy="6858000"/>
          </a:xfrm>
        </p:spPr>
      </p:pic>
    </p:spTree>
    <p:extLst>
      <p:ext uri="{BB962C8B-B14F-4D97-AF65-F5344CB8AC3E}">
        <p14:creationId xmlns:p14="http://schemas.microsoft.com/office/powerpoint/2010/main" val="16313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e current s a t comparted to the new s a t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noFill/>
              </a:rPr>
              <a:t>The current SA</a:t>
            </a:r>
            <a:r>
              <a:rPr lang="en-US" baseline="0" dirty="0" smtClean="0">
                <a:noFill/>
              </a:rPr>
              <a:t>T</a:t>
            </a:r>
            <a:r>
              <a:rPr lang="en-US" sz="4400" b="1" kern="1200" baseline="30000" dirty="0" smtClean="0">
                <a:noFill/>
                <a:effectLst/>
                <a:latin typeface="Arial"/>
                <a:ea typeface="+mj-ea"/>
                <a:cs typeface="+mj-cs"/>
              </a:rPr>
              <a:t>®</a:t>
            </a:r>
            <a:r>
              <a:rPr lang="en-US" baseline="0" dirty="0" smtClean="0">
                <a:noFill/>
              </a:rPr>
              <a:t> compared to the new SAT</a:t>
            </a:r>
            <a:r>
              <a:rPr lang="en-US" sz="4400" b="1" kern="1200" baseline="30000" dirty="0" smtClean="0">
                <a:noFill/>
                <a:effectLst/>
              </a:rPr>
              <a:t>®</a:t>
            </a:r>
            <a:endParaRPr lang="en-US" dirty="0">
              <a:noFill/>
            </a:endParaRPr>
          </a:p>
        </p:txBody>
      </p:sp>
      <p:pic>
        <p:nvPicPr>
          <p:cNvPr id="21" name="Picture 20" descr="-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75" t="32981" b="38078"/>
          <a:stretch/>
        </p:blipFill>
        <p:spPr>
          <a:xfrm>
            <a:off x="2888137" y="1129594"/>
            <a:ext cx="710196" cy="481720"/>
          </a:xfrm>
          <a:prstGeom prst="rect">
            <a:avLst/>
          </a:prstGeom>
        </p:spPr>
      </p:pic>
      <p:pic>
        <p:nvPicPr>
          <p:cNvPr id="19" name="Picture 18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85" r="6263" b="67074"/>
          <a:stretch/>
        </p:blipFill>
        <p:spPr>
          <a:xfrm>
            <a:off x="3414069" y="1122542"/>
            <a:ext cx="2048933" cy="481716"/>
          </a:xfrm>
          <a:prstGeom prst="rect">
            <a:avLst/>
          </a:prstGeom>
        </p:spPr>
      </p:pic>
      <p:pic>
        <p:nvPicPr>
          <p:cNvPr id="25" name="Picture 24" descr="-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75" t="32981" b="38078"/>
          <a:stretch/>
        </p:blipFill>
        <p:spPr>
          <a:xfrm rot="10800000">
            <a:off x="5307116" y="1129594"/>
            <a:ext cx="462280" cy="481720"/>
          </a:xfrm>
          <a:prstGeom prst="rect">
            <a:avLst/>
          </a:prstGeom>
        </p:spPr>
      </p:pic>
      <p:pic>
        <p:nvPicPr>
          <p:cNvPr id="20" name="Picture 19" descr="-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981" b="38078"/>
          <a:stretch/>
        </p:blipFill>
        <p:spPr>
          <a:xfrm rot="10800000">
            <a:off x="7085309" y="1129594"/>
            <a:ext cx="818872" cy="48172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</a:t>
            </a:r>
            <a:r>
              <a:rPr lang="en-US" dirty="0" smtClean="0">
                <a:solidFill>
                  <a:srgbClr val="000000"/>
                </a:solidFill>
              </a:rPr>
              <a:t> CURRENT SAT</a:t>
            </a:r>
            <a:r>
              <a:rPr lang="en-US" baseline="30000" dirty="0" smtClean="0">
                <a:solidFill>
                  <a:srgbClr val="000000"/>
                </a:solidFill>
              </a:rPr>
              <a:t>® </a:t>
            </a:r>
            <a:r>
              <a:rPr lang="en-US" dirty="0" smtClean="0">
                <a:solidFill>
                  <a:srgbClr val="000000"/>
                </a:solidFill>
              </a:rPr>
              <a:t>COMPARED TO THE NEW SAT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0" name="Straight Connector 59" descr="-"/>
          <p:cNvCxnSpPr/>
          <p:nvPr/>
        </p:nvCxnSpPr>
        <p:spPr>
          <a:xfrm flipH="1">
            <a:off x="825501" y="2868789"/>
            <a:ext cx="2772832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descr="-"/>
          <p:cNvCxnSpPr/>
          <p:nvPr/>
        </p:nvCxnSpPr>
        <p:spPr>
          <a:xfrm flipH="1">
            <a:off x="825501" y="3447344"/>
            <a:ext cx="2772832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 descr="-"/>
          <p:cNvCxnSpPr/>
          <p:nvPr/>
        </p:nvCxnSpPr>
        <p:spPr>
          <a:xfrm flipH="1">
            <a:off x="825501" y="3842455"/>
            <a:ext cx="2772832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 descr="-"/>
          <p:cNvCxnSpPr/>
          <p:nvPr/>
        </p:nvCxnSpPr>
        <p:spPr>
          <a:xfrm flipH="1">
            <a:off x="825501" y="4265789"/>
            <a:ext cx="2772832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half" idx="11"/>
          </p:nvPr>
        </p:nvSpPr>
        <p:spPr>
          <a:xfrm>
            <a:off x="712606" y="1890889"/>
            <a:ext cx="3499557" cy="318399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rgbClr val="17B5F0"/>
                </a:solidFill>
                <a:latin typeface="Georgia"/>
                <a:cs typeface="Georgia"/>
              </a:rPr>
              <a:t>Current SAT</a:t>
            </a:r>
          </a:p>
          <a:p>
            <a:pPr marL="457200" indent="-4572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300" b="1" dirty="0" smtClean="0"/>
              <a:t>Total testing time:</a:t>
            </a:r>
            <a:br>
              <a:rPr lang="en-US" sz="1300" b="1" dirty="0" smtClean="0"/>
            </a:br>
            <a:r>
              <a:rPr lang="en-US" sz="1300" dirty="0" smtClean="0"/>
              <a:t>3 hours, 45 min.</a:t>
            </a:r>
          </a:p>
          <a:p>
            <a:pPr marL="457200" indent="-4572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300" b="1" dirty="0" smtClean="0"/>
              <a:t>4 sections: </a:t>
            </a:r>
            <a:r>
              <a:rPr lang="en-US" sz="1300" dirty="0" smtClean="0"/>
              <a:t>Critical Reading,</a:t>
            </a:r>
            <a:br>
              <a:rPr lang="en-US" sz="1300" dirty="0" smtClean="0"/>
            </a:br>
            <a:r>
              <a:rPr lang="en-US" sz="1300" dirty="0" smtClean="0"/>
              <a:t>Writing, Mathematics, Essay</a:t>
            </a:r>
          </a:p>
          <a:p>
            <a:pPr marL="457200" indent="-4572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300" b="1" dirty="0" smtClean="0"/>
              <a:t>Essay: </a:t>
            </a:r>
            <a:r>
              <a:rPr lang="en-US" sz="1300" dirty="0" smtClean="0"/>
              <a:t>Required</a:t>
            </a:r>
          </a:p>
          <a:p>
            <a:pPr marL="457200" indent="-4572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300" b="1" dirty="0" smtClean="0"/>
              <a:t>Penalized for wrong answers</a:t>
            </a:r>
          </a:p>
          <a:p>
            <a:pPr marL="457200" indent="-4572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300" b="1" dirty="0" smtClean="0"/>
              <a:t>Score scale: </a:t>
            </a:r>
            <a:r>
              <a:rPr lang="en-US" sz="1300" dirty="0" smtClean="0"/>
              <a:t>600 to 2400</a:t>
            </a:r>
          </a:p>
        </p:txBody>
      </p:sp>
      <p:cxnSp>
        <p:nvCxnSpPr>
          <p:cNvPr id="15" name="Straight Connector 14" descr="-"/>
          <p:cNvCxnSpPr/>
          <p:nvPr/>
        </p:nvCxnSpPr>
        <p:spPr>
          <a:xfrm>
            <a:off x="3951108" y="1890889"/>
            <a:ext cx="0" cy="3183995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 descr="-"/>
          <p:cNvCxnSpPr/>
          <p:nvPr/>
        </p:nvCxnSpPr>
        <p:spPr>
          <a:xfrm flipH="1">
            <a:off x="4318001" y="2868789"/>
            <a:ext cx="4042832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 descr="-"/>
          <p:cNvCxnSpPr/>
          <p:nvPr/>
        </p:nvCxnSpPr>
        <p:spPr>
          <a:xfrm flipH="1">
            <a:off x="4318001" y="3447344"/>
            <a:ext cx="4042832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 descr="-"/>
          <p:cNvCxnSpPr/>
          <p:nvPr/>
        </p:nvCxnSpPr>
        <p:spPr>
          <a:xfrm flipH="1">
            <a:off x="4318001" y="3842455"/>
            <a:ext cx="4042832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 descr="-"/>
          <p:cNvCxnSpPr/>
          <p:nvPr/>
        </p:nvCxnSpPr>
        <p:spPr>
          <a:xfrm flipH="1">
            <a:off x="4318001" y="4265789"/>
            <a:ext cx="4042832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5"/>
          <p:cNvSpPr>
            <a:spLocks noGrp="1"/>
          </p:cNvSpPr>
          <p:nvPr>
            <p:ph sz="half" idx="11"/>
          </p:nvPr>
        </p:nvSpPr>
        <p:spPr>
          <a:xfrm>
            <a:off x="4183932" y="1890889"/>
            <a:ext cx="4790723" cy="318399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rgbClr val="F3791F"/>
                </a:solidFill>
                <a:latin typeface="Georgia"/>
                <a:cs typeface="Georgia"/>
              </a:rPr>
              <a:t>New SAT</a:t>
            </a:r>
          </a:p>
          <a:p>
            <a:pPr marL="457200" indent="-457200">
              <a:spcAft>
                <a:spcPts val="1200"/>
              </a:spcAft>
              <a:buSzPct val="100000"/>
              <a:buBlip>
                <a:blip r:embed="rId4"/>
              </a:buBlip>
            </a:pPr>
            <a:r>
              <a:rPr lang="en-US" sz="1300" b="1" dirty="0" smtClean="0"/>
              <a:t>Total testing time:</a:t>
            </a:r>
            <a:br>
              <a:rPr lang="en-US" sz="1300" b="1" dirty="0" smtClean="0"/>
            </a:br>
            <a:r>
              <a:rPr lang="en-US" sz="1300" dirty="0" smtClean="0"/>
              <a:t>3 hours (+50 minutes if taking the SAT with Essay)</a:t>
            </a:r>
          </a:p>
          <a:p>
            <a:pPr marL="457200" indent="-457200">
              <a:spcAft>
                <a:spcPts val="1200"/>
              </a:spcAft>
              <a:buSzPct val="100000"/>
              <a:buBlip>
                <a:blip r:embed="rId4"/>
              </a:buBlip>
            </a:pPr>
            <a:r>
              <a:rPr lang="en-US" sz="1300" b="1" dirty="0" smtClean="0"/>
              <a:t>2 sections (3 with SAT Essay)</a:t>
            </a:r>
            <a:r>
              <a:rPr lang="en-US" sz="1300" dirty="0" smtClean="0"/>
              <a:t>:</a:t>
            </a:r>
            <a:br>
              <a:rPr lang="en-US" sz="1300" dirty="0" smtClean="0"/>
            </a:br>
            <a:r>
              <a:rPr lang="en-US" sz="1300" dirty="0" smtClean="0"/>
              <a:t>Evidence-Based Reading and Writing, Math</a:t>
            </a:r>
          </a:p>
          <a:p>
            <a:pPr marL="457200" indent="-457200">
              <a:spcAft>
                <a:spcPts val="1200"/>
              </a:spcAft>
              <a:buSzPct val="100000"/>
              <a:buBlip>
                <a:blip r:embed="rId4"/>
              </a:buBlip>
            </a:pPr>
            <a:r>
              <a:rPr lang="en-US" sz="1300" b="1" dirty="0" smtClean="0"/>
              <a:t>Essay: </a:t>
            </a:r>
            <a:r>
              <a:rPr lang="en-US" sz="1300" dirty="0" smtClean="0"/>
              <a:t>Optional</a:t>
            </a:r>
          </a:p>
          <a:p>
            <a:pPr marL="457200" indent="-457200">
              <a:spcAft>
                <a:spcPts val="1200"/>
              </a:spcAft>
              <a:buSzPct val="100000"/>
              <a:buBlip>
                <a:blip r:embed="rId4"/>
              </a:buBlip>
            </a:pPr>
            <a:r>
              <a:rPr lang="en-US" sz="1300" b="1" dirty="0" smtClean="0"/>
              <a:t>No penalty for guessing</a:t>
            </a:r>
          </a:p>
          <a:p>
            <a:pPr marL="457200" indent="-457200">
              <a:spcAft>
                <a:spcPts val="1200"/>
              </a:spcAft>
              <a:buSzPct val="100000"/>
              <a:buBlip>
                <a:blip r:embed="rId4"/>
              </a:buBlip>
            </a:pPr>
            <a:r>
              <a:rPr lang="en-US" sz="1300" b="1" dirty="0" smtClean="0"/>
              <a:t>Score scale: </a:t>
            </a:r>
            <a:r>
              <a:rPr lang="en-US" sz="1300" dirty="0" smtClean="0"/>
              <a:t>400 to 1600;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i="1" dirty="0" smtClean="0"/>
              <a:t>Essay scored separately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half" idx="11"/>
          </p:nvPr>
        </p:nvSpPr>
        <p:spPr>
          <a:xfrm>
            <a:off x="776110" y="5541169"/>
            <a:ext cx="7436557" cy="364331"/>
          </a:xfrm>
        </p:spPr>
        <p:txBody>
          <a:bodyPr>
            <a:normAutofit/>
          </a:bodyPr>
          <a:lstStyle/>
          <a:p>
            <a:r>
              <a:rPr lang="en-US" sz="1200" baseline="30000" dirty="0" smtClean="0"/>
              <a:t>SAT FEE WAIVERS WILL CONTINUE TO BE AVAILABLE FOR ALL ELIGIBLE STUDENTS TO USE WITH EITHER VERSION OF THE SAT.</a:t>
            </a:r>
            <a:endParaRPr 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10524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noFill/>
              </a:rPr>
              <a:t>Five things students need to</a:t>
            </a:r>
            <a:r>
              <a:rPr lang="en-US" baseline="0" dirty="0" smtClean="0">
                <a:noFill/>
              </a:rPr>
              <a:t> know</a:t>
            </a:r>
            <a:endParaRPr lang="en-US" dirty="0">
              <a:noFill/>
            </a:endParaRPr>
          </a:p>
        </p:txBody>
      </p:sp>
      <p:pic>
        <p:nvPicPr>
          <p:cNvPr id="11" name="Picture 10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806"/>
          <a:stretch/>
        </p:blipFill>
        <p:spPr>
          <a:xfrm rot="10800000">
            <a:off x="2211211" y="1634337"/>
            <a:ext cx="1336029" cy="622300"/>
          </a:xfrm>
          <a:prstGeom prst="rect">
            <a:avLst/>
          </a:prstGeom>
        </p:spPr>
      </p:pic>
      <p:pic>
        <p:nvPicPr>
          <p:cNvPr id="12" name="Picture 11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051"/>
          <a:stretch/>
        </p:blipFill>
        <p:spPr>
          <a:xfrm rot="10800000">
            <a:off x="581376" y="2151789"/>
            <a:ext cx="2603257" cy="61936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FIVE </a:t>
            </a:r>
            <a:r>
              <a:rPr lang="en-US" dirty="0" smtClean="0">
                <a:solidFill>
                  <a:srgbClr val="000000"/>
                </a:solidFill>
              </a:rPr>
              <a:t>THINGS</a:t>
            </a:r>
            <a:r>
              <a:rPr lang="en-US" dirty="0" smtClean="0"/>
              <a:t> STUDENTS NEED</a:t>
            </a:r>
            <a:br>
              <a:rPr lang="en-US" dirty="0" smtClean="0"/>
            </a:br>
            <a:r>
              <a:rPr lang="en-US" dirty="0" smtClean="0"/>
              <a:t>TO KNOW </a:t>
            </a:r>
            <a:r>
              <a:rPr lang="en-US" b="1" dirty="0" smtClean="0"/>
              <a:t>ABOUT THE NEW SAT</a:t>
            </a:r>
            <a:r>
              <a:rPr lang="en-US" b="1" baseline="30000" dirty="0" smtClean="0"/>
              <a:t>®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2" name="Picture Placeholder 1" descr="-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44" t="13940" r="41800"/>
          <a:stretch/>
        </p:blipFill>
        <p:spPr>
          <a:xfrm>
            <a:off x="4989513" y="0"/>
            <a:ext cx="4178300" cy="6858000"/>
          </a:xfrm>
        </p:spPr>
      </p:pic>
    </p:spTree>
    <p:extLst>
      <p:ext uri="{BB962C8B-B14F-4D97-AF65-F5344CB8AC3E}">
        <p14:creationId xmlns:p14="http://schemas.microsoft.com/office/powerpoint/2010/main" val="21357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noFill/>
              </a:rPr>
              <a:t>Rights-only</a:t>
            </a:r>
            <a:r>
              <a:rPr lang="en-US" baseline="0" dirty="0" smtClean="0">
                <a:noFill/>
              </a:rPr>
              <a:t> scoring</a:t>
            </a:r>
            <a:endParaRPr lang="en-US" dirty="0">
              <a:noFill/>
            </a:endParaRPr>
          </a:p>
        </p:txBody>
      </p:sp>
      <p:pic>
        <p:nvPicPr>
          <p:cNvPr id="3" name="Picture 2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9013" b="47491"/>
          <a:stretch/>
        </p:blipFill>
        <p:spPr>
          <a:xfrm>
            <a:off x="753020" y="1000479"/>
            <a:ext cx="1454858" cy="615886"/>
          </a:xfrm>
          <a:prstGeom prst="rect">
            <a:avLst/>
          </a:prstGeom>
        </p:spPr>
      </p:pic>
      <p:pic>
        <p:nvPicPr>
          <p:cNvPr id="10" name="Picture 9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806"/>
          <a:stretch/>
        </p:blipFill>
        <p:spPr>
          <a:xfrm>
            <a:off x="2201303" y="1073601"/>
            <a:ext cx="823606" cy="565854"/>
          </a:xfrm>
          <a:prstGeom prst="rect">
            <a:avLst/>
          </a:prstGeom>
        </p:spPr>
      </p:pic>
      <p:pic>
        <p:nvPicPr>
          <p:cNvPr id="8" name="Picture 7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30" b="48344"/>
          <a:stretch/>
        </p:blipFill>
        <p:spPr>
          <a:xfrm>
            <a:off x="753019" y="1520024"/>
            <a:ext cx="1059615" cy="615886"/>
          </a:xfrm>
          <a:prstGeom prst="rect">
            <a:avLst/>
          </a:prstGeom>
        </p:spPr>
      </p:pic>
      <p:pic>
        <p:nvPicPr>
          <p:cNvPr id="7" name="Picture 6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84" b="47806"/>
          <a:stretch/>
        </p:blipFill>
        <p:spPr>
          <a:xfrm rot="10800000">
            <a:off x="1754909" y="1616362"/>
            <a:ext cx="946729" cy="66963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ABOUT THE NEW SAT</a:t>
            </a:r>
            <a:r>
              <a:rPr lang="en-US" sz="2800" baseline="30000" dirty="0" smtClean="0"/>
              <a:t>®  </a:t>
            </a:r>
          </a:p>
          <a:p>
            <a:endParaRPr lang="en-US" sz="2800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SzPct val="100000"/>
            </a:pPr>
            <a:r>
              <a:rPr lang="en-US" sz="1600" b="1" dirty="0" smtClean="0">
                <a:solidFill>
                  <a:srgbClr val="0A5093"/>
                </a:solidFill>
                <a:latin typeface="Georgia"/>
                <a:cs typeface="Georgia"/>
              </a:rPr>
              <a:t>1. Rights-only scoring.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dirty="0" smtClean="0"/>
              <a:t>Students </a:t>
            </a:r>
            <a:r>
              <a:rPr lang="en-US" sz="1600" b="1" dirty="0" smtClean="0"/>
              <a:t>earn</a:t>
            </a:r>
            <a:r>
              <a:rPr lang="en-US" sz="1600" dirty="0" smtClean="0"/>
              <a:t> </a:t>
            </a:r>
            <a:r>
              <a:rPr lang="en-US" sz="1600" b="1" dirty="0" smtClean="0"/>
              <a:t>points</a:t>
            </a:r>
            <a:br>
              <a:rPr lang="en-US" sz="1600" b="1" dirty="0" smtClean="0"/>
            </a:br>
            <a:r>
              <a:rPr lang="en-US" sz="1600" b="1" dirty="0" smtClean="0"/>
              <a:t>for each correct answer</a:t>
            </a:r>
            <a:r>
              <a:rPr lang="en-US" sz="1600" dirty="0" smtClean="0"/>
              <a:t>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dirty="0" smtClean="0"/>
              <a:t>There’s </a:t>
            </a:r>
            <a:r>
              <a:rPr lang="en-US" sz="1600" b="1" dirty="0" smtClean="0"/>
              <a:t>no</a:t>
            </a:r>
            <a:r>
              <a:rPr lang="en-US" sz="1600" dirty="0" smtClean="0"/>
              <a:t> </a:t>
            </a:r>
            <a:r>
              <a:rPr lang="en-US" sz="1600" b="1" dirty="0" smtClean="0"/>
              <a:t>penalty</a:t>
            </a:r>
            <a:br>
              <a:rPr lang="en-US" sz="1600" b="1" dirty="0" smtClean="0"/>
            </a:br>
            <a:r>
              <a:rPr lang="en-US" sz="1600" b="1" dirty="0" smtClean="0"/>
              <a:t>for guessing</a:t>
            </a:r>
            <a:r>
              <a:rPr lang="en-US" sz="1600" dirty="0" smtClean="0"/>
              <a:t>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dirty="0"/>
              <a:t>Students are encouraged to </a:t>
            </a:r>
            <a:r>
              <a:rPr lang="en-US" sz="1600" b="1" dirty="0"/>
              <a:t>read each question and select the answer they think </a:t>
            </a:r>
            <a:r>
              <a:rPr lang="en-US" sz="1600" b="1" dirty="0" smtClean="0"/>
              <a:t>is best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82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noFill/>
              </a:rPr>
              <a:t>No obscure</a:t>
            </a:r>
            <a:r>
              <a:rPr lang="en-US" baseline="0" dirty="0" smtClean="0">
                <a:noFill/>
              </a:rPr>
              <a:t> vocabulary</a:t>
            </a:r>
            <a:endParaRPr lang="en-US" dirty="0">
              <a:noFill/>
            </a:endParaRPr>
          </a:p>
        </p:txBody>
      </p:sp>
      <p:pic>
        <p:nvPicPr>
          <p:cNvPr id="14" name="Picture 13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9013" b="47491"/>
          <a:stretch/>
        </p:blipFill>
        <p:spPr>
          <a:xfrm>
            <a:off x="753020" y="1000479"/>
            <a:ext cx="1454858" cy="615886"/>
          </a:xfrm>
          <a:prstGeom prst="rect">
            <a:avLst/>
          </a:prstGeom>
        </p:spPr>
      </p:pic>
      <p:pic>
        <p:nvPicPr>
          <p:cNvPr id="12" name="Picture 11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806"/>
          <a:stretch/>
        </p:blipFill>
        <p:spPr>
          <a:xfrm>
            <a:off x="2201303" y="1073601"/>
            <a:ext cx="823606" cy="565854"/>
          </a:xfrm>
          <a:prstGeom prst="rect">
            <a:avLst/>
          </a:prstGeom>
        </p:spPr>
      </p:pic>
      <p:pic>
        <p:nvPicPr>
          <p:cNvPr id="13" name="Picture 12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30" b="48344"/>
          <a:stretch/>
        </p:blipFill>
        <p:spPr>
          <a:xfrm>
            <a:off x="753019" y="1520024"/>
            <a:ext cx="1059615" cy="615886"/>
          </a:xfrm>
          <a:prstGeom prst="rect">
            <a:avLst/>
          </a:prstGeom>
        </p:spPr>
      </p:pic>
      <p:pic>
        <p:nvPicPr>
          <p:cNvPr id="10" name="Picture 9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84" b="47806"/>
          <a:stretch/>
        </p:blipFill>
        <p:spPr>
          <a:xfrm rot="10800000">
            <a:off x="1754909" y="1616362"/>
            <a:ext cx="946729" cy="66963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ABOUT THE NEW SAT</a:t>
            </a:r>
            <a:r>
              <a:rPr lang="en-US" sz="2800" baseline="30000" dirty="0"/>
              <a:t>®  </a:t>
            </a:r>
          </a:p>
          <a:p>
            <a:endParaRPr lang="en-US" sz="2800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SzPct val="100000"/>
            </a:pPr>
            <a:r>
              <a:rPr lang="en-US" sz="1600" b="1" dirty="0" smtClean="0">
                <a:solidFill>
                  <a:srgbClr val="0A5093"/>
                </a:solidFill>
                <a:latin typeface="Georgia"/>
                <a:cs typeface="Georgia"/>
              </a:rPr>
              <a:t>2. No obscure vocabulary.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dirty="0" smtClean="0"/>
              <a:t>The new SAT </a:t>
            </a:r>
            <a:r>
              <a:rPr lang="en-US" sz="1600" b="1" dirty="0" smtClean="0"/>
              <a:t>focuses on words students are most likely to use</a:t>
            </a:r>
            <a:br>
              <a:rPr lang="en-US" sz="1600" b="1" dirty="0" smtClean="0"/>
            </a:br>
            <a:r>
              <a:rPr lang="en-US" sz="1600" b="1" dirty="0" smtClean="0"/>
              <a:t>again </a:t>
            </a:r>
            <a:r>
              <a:rPr lang="en-US" sz="1600" dirty="0"/>
              <a:t>throughout college and career</a:t>
            </a:r>
            <a:r>
              <a:rPr lang="en-US" sz="1600" dirty="0" smtClean="0"/>
              <a:t>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dirty="0" smtClean="0"/>
              <a:t>Students </a:t>
            </a:r>
            <a:r>
              <a:rPr lang="en-US" sz="1600" b="1" dirty="0" smtClean="0"/>
              <a:t>won’t see words like “prevaricate” or “sagacious.”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dirty="0" smtClean="0"/>
              <a:t>They</a:t>
            </a:r>
            <a:r>
              <a:rPr lang="en-US" sz="1600" b="1" dirty="0" smtClean="0"/>
              <a:t> will need to understand how</a:t>
            </a:r>
            <a:br>
              <a:rPr lang="en-US" sz="1600" b="1" dirty="0" smtClean="0"/>
            </a:br>
            <a:r>
              <a:rPr lang="en-US" sz="1600" b="1" dirty="0" smtClean="0"/>
              <a:t>words like “synthesis” or “alleviate”</a:t>
            </a:r>
            <a:br>
              <a:rPr lang="en-US" sz="1600" b="1" dirty="0" smtClean="0"/>
            </a:br>
            <a:r>
              <a:rPr lang="en-US" sz="1600" b="1" dirty="0" smtClean="0"/>
              <a:t>are used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in context.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74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noFill/>
              </a:rPr>
              <a:t>More focused math</a:t>
            </a:r>
            <a:endParaRPr lang="en-US" dirty="0">
              <a:noFill/>
            </a:endParaRPr>
          </a:p>
        </p:txBody>
      </p:sp>
      <p:pic>
        <p:nvPicPr>
          <p:cNvPr id="10" name="Picture 9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9013" b="47491"/>
          <a:stretch/>
        </p:blipFill>
        <p:spPr>
          <a:xfrm>
            <a:off x="753020" y="1000479"/>
            <a:ext cx="1454858" cy="615886"/>
          </a:xfrm>
          <a:prstGeom prst="rect">
            <a:avLst/>
          </a:prstGeom>
        </p:spPr>
      </p:pic>
      <p:pic>
        <p:nvPicPr>
          <p:cNvPr id="8" name="Picture 7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806"/>
          <a:stretch/>
        </p:blipFill>
        <p:spPr>
          <a:xfrm>
            <a:off x="2201303" y="1073601"/>
            <a:ext cx="823606" cy="565854"/>
          </a:xfrm>
          <a:prstGeom prst="rect">
            <a:avLst/>
          </a:prstGeom>
        </p:spPr>
      </p:pic>
      <p:pic>
        <p:nvPicPr>
          <p:cNvPr id="9" name="Picture 8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30" b="48344"/>
          <a:stretch/>
        </p:blipFill>
        <p:spPr>
          <a:xfrm>
            <a:off x="753019" y="1520024"/>
            <a:ext cx="1059615" cy="615886"/>
          </a:xfrm>
          <a:prstGeom prst="rect">
            <a:avLst/>
          </a:prstGeom>
        </p:spPr>
      </p:pic>
      <p:pic>
        <p:nvPicPr>
          <p:cNvPr id="6" name="Picture 5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84" b="47806"/>
          <a:stretch/>
        </p:blipFill>
        <p:spPr>
          <a:xfrm rot="10800000">
            <a:off x="1754909" y="1616362"/>
            <a:ext cx="946729" cy="66963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ABOUT THE NEW </a:t>
            </a:r>
            <a:r>
              <a:rPr lang="en-US" sz="2800" dirty="0" smtClean="0"/>
              <a:t>SAT</a:t>
            </a:r>
            <a:r>
              <a:rPr lang="en-US" sz="2800" baseline="30000" dirty="0" smtClean="0"/>
              <a:t>®</a:t>
            </a:r>
            <a:endParaRPr lang="en-US" sz="2800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SzPct val="100000"/>
            </a:pPr>
            <a:r>
              <a:rPr lang="en-US" sz="1600" b="1" dirty="0" smtClean="0">
                <a:solidFill>
                  <a:srgbClr val="0A5093"/>
                </a:solidFill>
                <a:latin typeface="Georgia"/>
                <a:cs typeface="Georgia"/>
              </a:rPr>
              <a:t>3. More focused math.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b="1" dirty="0" smtClean="0"/>
              <a:t>Focuses on the math skills most widely used</a:t>
            </a:r>
            <a:r>
              <a:rPr lang="en-US" sz="1600" dirty="0" smtClean="0"/>
              <a:t> in college and career.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dirty="0" smtClean="0"/>
              <a:t>Most questions are </a:t>
            </a:r>
            <a:r>
              <a:rPr lang="en-US" sz="1600" b="1" dirty="0" smtClean="0"/>
              <a:t>multiple choice.</a:t>
            </a:r>
            <a:r>
              <a:rPr lang="en-US" sz="1600" dirty="0" smtClean="0"/>
              <a:t> 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b="1" dirty="0" smtClean="0"/>
              <a:t>Calculators are allowed on only one section. </a:t>
            </a:r>
            <a:r>
              <a:rPr lang="en-US" sz="1600" dirty="0" smtClean="0"/>
              <a:t>Some questions are easier to solve without a calculator.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2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noFill/>
              </a:rPr>
              <a:t>Analysis, not opinion</a:t>
            </a:r>
            <a:endParaRPr lang="en-US" dirty="0">
              <a:noFill/>
            </a:endParaRPr>
          </a:p>
        </p:txBody>
      </p:sp>
      <p:pic>
        <p:nvPicPr>
          <p:cNvPr id="10" name="Picture 9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9013" b="47491"/>
          <a:stretch/>
        </p:blipFill>
        <p:spPr>
          <a:xfrm>
            <a:off x="753020" y="1000479"/>
            <a:ext cx="1454858" cy="615886"/>
          </a:xfrm>
          <a:prstGeom prst="rect">
            <a:avLst/>
          </a:prstGeom>
        </p:spPr>
      </p:pic>
      <p:pic>
        <p:nvPicPr>
          <p:cNvPr id="8" name="Picture 7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806"/>
          <a:stretch/>
        </p:blipFill>
        <p:spPr>
          <a:xfrm>
            <a:off x="2201303" y="1073601"/>
            <a:ext cx="823606" cy="565854"/>
          </a:xfrm>
          <a:prstGeom prst="rect">
            <a:avLst/>
          </a:prstGeom>
        </p:spPr>
      </p:pic>
      <p:pic>
        <p:nvPicPr>
          <p:cNvPr id="9" name="Picture 8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30" b="48344"/>
          <a:stretch/>
        </p:blipFill>
        <p:spPr>
          <a:xfrm>
            <a:off x="753019" y="1520024"/>
            <a:ext cx="1059615" cy="615886"/>
          </a:xfrm>
          <a:prstGeom prst="rect">
            <a:avLst/>
          </a:prstGeom>
        </p:spPr>
      </p:pic>
      <p:pic>
        <p:nvPicPr>
          <p:cNvPr id="6" name="Picture 5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84" b="47806"/>
          <a:stretch/>
        </p:blipFill>
        <p:spPr>
          <a:xfrm rot="10800000">
            <a:off x="1754909" y="1616362"/>
            <a:ext cx="946729" cy="66963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ABOUT THE NEW </a:t>
            </a:r>
            <a:r>
              <a:rPr lang="en-US" sz="2800" dirty="0" smtClean="0"/>
              <a:t>SAT</a:t>
            </a:r>
            <a:r>
              <a:rPr lang="en-US" sz="2800" baseline="30000" dirty="0"/>
              <a:t>®</a:t>
            </a:r>
          </a:p>
          <a:p>
            <a:endParaRPr lang="en-US" sz="2800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>
          <a:xfrm>
            <a:off x="4169832" y="1135943"/>
            <a:ext cx="4191001" cy="421216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SzPct val="100000"/>
            </a:pPr>
            <a:r>
              <a:rPr lang="en-US" sz="1600" b="1" dirty="0" smtClean="0">
                <a:solidFill>
                  <a:srgbClr val="0A5093"/>
                </a:solidFill>
                <a:latin typeface="Georgia"/>
                <a:cs typeface="Georgia"/>
              </a:rPr>
              <a:t>4. Analysis, not opinion. </a:t>
            </a:r>
          </a:p>
          <a:p>
            <a:pPr>
              <a:spcAft>
                <a:spcPts val="1200"/>
              </a:spcAft>
              <a:buSzPct val="100000"/>
            </a:pPr>
            <a:r>
              <a:rPr lang="en-US" sz="1600" dirty="0" smtClean="0"/>
              <a:t>The SAT Essay will ask students to read</a:t>
            </a:r>
            <a:br>
              <a:rPr lang="en-US" sz="1600" dirty="0" smtClean="0"/>
            </a:br>
            <a:r>
              <a:rPr lang="en-US" sz="1600" dirty="0" smtClean="0"/>
              <a:t>a passage and: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b="1" dirty="0" smtClean="0"/>
              <a:t>Provide a written analysis </a:t>
            </a:r>
            <a:r>
              <a:rPr lang="en-US" sz="1600" dirty="0" smtClean="0"/>
              <a:t>of the text.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b="1" dirty="0" smtClean="0"/>
              <a:t>Use critical reasoning skills </a:t>
            </a:r>
            <a:r>
              <a:rPr lang="en-US" sz="1600" dirty="0" smtClean="0"/>
              <a:t>to show how the author builds an argument.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b="1" dirty="0" smtClean="0"/>
              <a:t>Use evidence from the text </a:t>
            </a:r>
            <a:r>
              <a:rPr lang="en-US" sz="1600" dirty="0" smtClean="0"/>
              <a:t>to</a:t>
            </a:r>
            <a:br>
              <a:rPr lang="en-US" sz="1600" dirty="0" smtClean="0"/>
            </a:br>
            <a:r>
              <a:rPr lang="en-US" sz="1600" dirty="0" smtClean="0"/>
              <a:t>support</a:t>
            </a:r>
            <a:r>
              <a:rPr lang="en-US" sz="1600" dirty="0"/>
              <a:t> </a:t>
            </a:r>
            <a:r>
              <a:rPr lang="en-US" sz="1600" dirty="0" smtClean="0"/>
              <a:t>their analysis.</a:t>
            </a:r>
          </a:p>
          <a:p>
            <a:pPr>
              <a:spcAft>
                <a:spcPts val="1200"/>
              </a:spcAft>
              <a:buSzPct val="100000"/>
            </a:pPr>
            <a:r>
              <a:rPr lang="en-US" sz="1600" b="1" dirty="0" smtClean="0"/>
              <a:t>Students should check individual</a:t>
            </a:r>
            <a:br>
              <a:rPr lang="en-US" sz="1600" b="1" dirty="0" smtClean="0"/>
            </a:br>
            <a:r>
              <a:rPr lang="en-US" sz="1600" b="1" dirty="0" smtClean="0"/>
              <a:t>college websites </a:t>
            </a:r>
            <a:r>
              <a:rPr lang="en-US" sz="1600" dirty="0" smtClean="0"/>
              <a:t>to see if schools they’re interested in require the SAT Essay.</a:t>
            </a:r>
          </a:p>
        </p:txBody>
      </p:sp>
    </p:spTree>
    <p:extLst>
      <p:ext uri="{BB962C8B-B14F-4D97-AF65-F5344CB8AC3E}">
        <p14:creationId xmlns:p14="http://schemas.microsoft.com/office/powerpoint/2010/main" val="33883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noFill/>
              </a:rPr>
              <a:t>Free, world-class</a:t>
            </a:r>
            <a:r>
              <a:rPr lang="en-US" baseline="0" dirty="0" smtClean="0">
                <a:noFill/>
              </a:rPr>
              <a:t> test practice for all</a:t>
            </a:r>
            <a:endParaRPr lang="en-US" dirty="0">
              <a:noFill/>
            </a:endParaRPr>
          </a:p>
        </p:txBody>
      </p:sp>
      <p:pic>
        <p:nvPicPr>
          <p:cNvPr id="10" name="Picture 9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9013" b="47491"/>
          <a:stretch/>
        </p:blipFill>
        <p:spPr>
          <a:xfrm>
            <a:off x="753020" y="1000479"/>
            <a:ext cx="1454858" cy="615886"/>
          </a:xfrm>
          <a:prstGeom prst="rect">
            <a:avLst/>
          </a:prstGeom>
        </p:spPr>
      </p:pic>
      <p:pic>
        <p:nvPicPr>
          <p:cNvPr id="8" name="Picture 7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806"/>
          <a:stretch/>
        </p:blipFill>
        <p:spPr>
          <a:xfrm>
            <a:off x="2201303" y="1073601"/>
            <a:ext cx="823606" cy="565854"/>
          </a:xfrm>
          <a:prstGeom prst="rect">
            <a:avLst/>
          </a:prstGeom>
        </p:spPr>
      </p:pic>
      <p:pic>
        <p:nvPicPr>
          <p:cNvPr id="9" name="Picture 8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30" b="48344"/>
          <a:stretch/>
        </p:blipFill>
        <p:spPr>
          <a:xfrm>
            <a:off x="753019" y="1520024"/>
            <a:ext cx="1059615" cy="615886"/>
          </a:xfrm>
          <a:prstGeom prst="rect">
            <a:avLst/>
          </a:prstGeom>
        </p:spPr>
      </p:pic>
      <p:pic>
        <p:nvPicPr>
          <p:cNvPr id="6" name="Picture 5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84" b="47806"/>
          <a:stretch/>
        </p:blipFill>
        <p:spPr>
          <a:xfrm rot="10800000">
            <a:off x="1754909" y="1616362"/>
            <a:ext cx="946729" cy="66963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ABOUT THE NEW SAT</a:t>
            </a:r>
            <a:r>
              <a:rPr lang="en-US" sz="2800" baseline="30000" dirty="0"/>
              <a:t>®</a:t>
            </a:r>
          </a:p>
          <a:p>
            <a:endParaRPr lang="en-US" sz="2800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>
          <a:xfrm>
            <a:off x="4169832" y="1135943"/>
            <a:ext cx="4191001" cy="421216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SzPct val="100000"/>
            </a:pPr>
            <a:r>
              <a:rPr lang="en-US" sz="1600" b="1" dirty="0" smtClean="0">
                <a:solidFill>
                  <a:srgbClr val="0A5093"/>
                </a:solidFill>
                <a:latin typeface="Georgia"/>
                <a:cs typeface="Georgia"/>
              </a:rPr>
              <a:t>5. Free, world-class test</a:t>
            </a:r>
            <a:br>
              <a:rPr lang="en-US" sz="1600" b="1" dirty="0" smtClean="0">
                <a:solidFill>
                  <a:srgbClr val="0A5093"/>
                </a:solidFill>
                <a:latin typeface="Georgia"/>
                <a:cs typeface="Georgia"/>
              </a:rPr>
            </a:br>
            <a:r>
              <a:rPr lang="en-US" sz="1600" b="1" dirty="0" smtClean="0">
                <a:solidFill>
                  <a:srgbClr val="0A5093"/>
                </a:solidFill>
                <a:latin typeface="Georgia"/>
                <a:cs typeface="Georgia"/>
              </a:rPr>
              <a:t>     practice for all. 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b="1" dirty="0" smtClean="0"/>
              <a:t>Free </a:t>
            </a:r>
            <a:r>
              <a:rPr lang="en-US" sz="1600" dirty="0" smtClean="0"/>
              <a:t>Official SAT Practice on Khan Academy</a:t>
            </a:r>
            <a:r>
              <a:rPr lang="en-US" sz="1600" baseline="30000" dirty="0" smtClean="0"/>
              <a:t>®</a:t>
            </a:r>
            <a:r>
              <a:rPr lang="en-US" sz="1600" dirty="0" smtClean="0"/>
              <a:t> created in partnership with the College Board. 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b="1" dirty="0" smtClean="0"/>
              <a:t>Personalized practice pathways </a:t>
            </a:r>
            <a:r>
              <a:rPr lang="en-US" sz="1600" dirty="0" smtClean="0"/>
              <a:t>provided to each student. 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b="1" dirty="0" smtClean="0"/>
              <a:t>Full-length practice tests </a:t>
            </a:r>
            <a:r>
              <a:rPr lang="en-US" sz="1600" dirty="0" smtClean="0"/>
              <a:t>and thousands of sample questions.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b="1" dirty="0" smtClean="0"/>
              <a:t>Accessible through any computer </a:t>
            </a:r>
            <a:r>
              <a:rPr lang="en-US" sz="1600" dirty="0" smtClean="0"/>
              <a:t>with Internet access.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dirty="0" smtClean="0"/>
              <a:t>Materials also </a:t>
            </a:r>
            <a:r>
              <a:rPr lang="en-US" sz="1600" b="1" dirty="0" smtClean="0"/>
              <a:t>available to print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6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What about the P S A T N M S Q T and P S A T 8 9?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noFill/>
              </a:rPr>
              <a:t>What about the PSAT/NMSQT</a:t>
            </a:r>
            <a:r>
              <a:rPr lang="en-US" sz="4400" b="1" kern="1200" baseline="30000" dirty="0" smtClean="0">
                <a:noFill/>
                <a:effectLst/>
                <a:latin typeface="Arial"/>
                <a:ea typeface="+mj-ea"/>
                <a:cs typeface="+mj-cs"/>
              </a:rPr>
              <a:t>®</a:t>
            </a:r>
            <a:r>
              <a:rPr lang="en-US" dirty="0" smtClean="0">
                <a:noFill/>
              </a:rPr>
              <a:t> </a:t>
            </a:r>
            <a:r>
              <a:rPr lang="en-US" baseline="0" dirty="0" smtClean="0">
                <a:noFill/>
              </a:rPr>
              <a:t>and PSAT</a:t>
            </a:r>
            <a:r>
              <a:rPr lang="en-US" sz="4400" b="1" kern="1200" baseline="30000" dirty="0" smtClean="0">
                <a:noFill/>
                <a:effectLst/>
                <a:latin typeface="Arial"/>
                <a:ea typeface="+mj-ea"/>
                <a:cs typeface="+mj-cs"/>
              </a:rPr>
              <a:t>™</a:t>
            </a:r>
            <a:r>
              <a:rPr lang="en-US" baseline="0" dirty="0" smtClean="0">
                <a:noFill/>
              </a:rPr>
              <a:t> 8/9?</a:t>
            </a:r>
            <a:endParaRPr lang="en-US" dirty="0">
              <a:noFill/>
            </a:endParaRPr>
          </a:p>
        </p:txBody>
      </p:sp>
      <p:pic>
        <p:nvPicPr>
          <p:cNvPr id="12" name="Picture 11" descr="-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33359">
            <a:off x="708499" y="716183"/>
            <a:ext cx="936584" cy="703965"/>
          </a:xfrm>
          <a:prstGeom prst="rect">
            <a:avLst/>
          </a:prstGeom>
        </p:spPr>
      </p:pic>
      <p:pic>
        <p:nvPicPr>
          <p:cNvPr id="9" name="Picture 8" descr="-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88" y="1719935"/>
            <a:ext cx="2843389" cy="623919"/>
          </a:xfrm>
          <a:prstGeom prst="rect">
            <a:avLst/>
          </a:prstGeom>
        </p:spPr>
      </p:pic>
      <p:pic>
        <p:nvPicPr>
          <p:cNvPr id="8" name="Picture 7" descr="-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52" y="3164099"/>
            <a:ext cx="2788237" cy="796812"/>
          </a:xfrm>
          <a:prstGeom prst="rect">
            <a:avLst/>
          </a:prstGeom>
        </p:spPr>
      </p:pic>
      <p:pic>
        <p:nvPicPr>
          <p:cNvPr id="15" name="Picture 14" descr="-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35545" y="3695191"/>
            <a:ext cx="1997365" cy="79681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THE</a:t>
            </a:r>
            <a:r>
              <a:rPr lang="en-US" dirty="0" smtClean="0"/>
              <a:t> SAT</a:t>
            </a:r>
            <a:r>
              <a:rPr lang="en-US" baseline="30000" dirty="0" smtClean="0"/>
              <a:t>®</a:t>
            </a:r>
          </a:p>
          <a:p>
            <a:r>
              <a:rPr lang="en-US" dirty="0" smtClean="0"/>
              <a:t>HAS BEEN </a:t>
            </a:r>
            <a:r>
              <a:rPr lang="en-US" b="1" dirty="0" smtClean="0"/>
              <a:t>REDESIGNED</a:t>
            </a:r>
            <a:r>
              <a:rPr lang="en-US" dirty="0" smtClean="0"/>
              <a:t>,</a:t>
            </a:r>
          </a:p>
          <a:p>
            <a:r>
              <a:rPr lang="en-US" dirty="0" smtClean="0"/>
              <a:t>BUT WHAT</a:t>
            </a:r>
          </a:p>
          <a:p>
            <a:r>
              <a:rPr lang="en-US" dirty="0" smtClean="0"/>
              <a:t>ABOUT THE</a:t>
            </a:r>
          </a:p>
          <a:p>
            <a:r>
              <a:rPr lang="en-US" b="1" dirty="0"/>
              <a:t>PSAT/NMSQT</a:t>
            </a:r>
            <a:r>
              <a:rPr lang="en-US" b="1" baseline="30000" dirty="0" smtClean="0"/>
              <a:t>®</a:t>
            </a:r>
            <a:endParaRPr lang="en-US" dirty="0"/>
          </a:p>
          <a:p>
            <a:r>
              <a:rPr lang="en-US" dirty="0" smtClean="0"/>
              <a:t>AND </a:t>
            </a:r>
            <a:r>
              <a:rPr lang="en-US" b="1" dirty="0"/>
              <a:t>PSAT</a:t>
            </a:r>
            <a:r>
              <a:rPr lang="en-US" b="1" baseline="30000" dirty="0"/>
              <a:t>™</a:t>
            </a:r>
            <a:r>
              <a:rPr lang="en-US" b="1" dirty="0"/>
              <a:t> 8/9</a:t>
            </a:r>
            <a:r>
              <a:rPr lang="en-US" dirty="0"/>
              <a:t>?</a:t>
            </a:r>
          </a:p>
        </p:txBody>
      </p:sp>
      <p:pic>
        <p:nvPicPr>
          <p:cNvPr id="2" name="Picture Placeholder 1" descr="-"/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91" r="29691"/>
          <a:stretch>
            <a:fillRect/>
          </a:stretch>
        </p:blipFill>
        <p:spPr>
          <a:xfrm>
            <a:off x="4989513" y="0"/>
            <a:ext cx="4178300" cy="6858000"/>
          </a:xfrm>
        </p:spPr>
      </p:pic>
    </p:spTree>
    <p:extLst>
      <p:ext uri="{BB962C8B-B14F-4D97-AF65-F5344CB8AC3E}">
        <p14:creationId xmlns:p14="http://schemas.microsoft.com/office/powerpoint/2010/main" val="7044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e redesigned P S A T N M S Q T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noFill/>
              </a:rPr>
              <a:t>The Redesigned PSAT/NMSQT</a:t>
            </a:r>
            <a:r>
              <a:rPr lang="en-US" sz="4400" b="1" kern="1200" baseline="30000" dirty="0" smtClean="0">
                <a:noFill/>
                <a:effectLst/>
              </a:rPr>
              <a:t>®</a:t>
            </a:r>
            <a:endParaRPr lang="en-US" dirty="0">
              <a:noFill/>
            </a:endParaRPr>
          </a:p>
        </p:txBody>
      </p:sp>
      <p:pic>
        <p:nvPicPr>
          <p:cNvPr id="5" name="Picture 4" descr="-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33359">
            <a:off x="799221" y="1042780"/>
            <a:ext cx="836929" cy="629061"/>
          </a:xfrm>
          <a:prstGeom prst="rect">
            <a:avLst/>
          </a:prstGeom>
        </p:spPr>
      </p:pic>
      <p:pic>
        <p:nvPicPr>
          <p:cNvPr id="8" name="Picture 7" descr="-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39" y="1423290"/>
            <a:ext cx="2964626" cy="650522"/>
          </a:xfrm>
          <a:prstGeom prst="rect">
            <a:avLst/>
          </a:prstGeom>
        </p:spPr>
      </p:pic>
      <p:pic>
        <p:nvPicPr>
          <p:cNvPr id="9" name="Picture 8" descr="-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39" y="1761957"/>
            <a:ext cx="2491561" cy="82551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REDESIGNED</a:t>
            </a:r>
          </a:p>
          <a:p>
            <a:r>
              <a:rPr lang="en-US" dirty="0" smtClean="0"/>
              <a:t>PSAT/NMSQT</a:t>
            </a:r>
            <a:r>
              <a:rPr lang="en-US" baseline="30000" dirty="0" smtClean="0"/>
              <a:t>®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 marL="285750" indent="-285750">
              <a:spcAft>
                <a:spcPts val="1200"/>
              </a:spcAft>
              <a:buSzPct val="100000"/>
              <a:buBlip>
                <a:blip r:embed="rId5"/>
              </a:buBlip>
            </a:pPr>
            <a:r>
              <a:rPr lang="en-US" sz="1600" b="1" dirty="0" smtClean="0"/>
              <a:t>Aligned with the new SAT</a:t>
            </a:r>
            <a:r>
              <a:rPr lang="en-US" sz="1600" b="1" baseline="30000" dirty="0" smtClean="0"/>
              <a:t>®</a:t>
            </a:r>
            <a:r>
              <a:rPr lang="en-US" sz="1600" b="1" dirty="0" smtClean="0"/>
              <a:t>; </a:t>
            </a:r>
            <a:r>
              <a:rPr lang="en-US" sz="1600" dirty="0"/>
              <a:t>common score </a:t>
            </a:r>
            <a:r>
              <a:rPr lang="en-US" sz="1600" dirty="0" smtClean="0"/>
              <a:t>scale with the SAT and PSAT</a:t>
            </a:r>
            <a:r>
              <a:rPr lang="en-US" sz="1600" baseline="30000" dirty="0" smtClean="0"/>
              <a:t>™</a:t>
            </a:r>
            <a:r>
              <a:rPr lang="en-US" sz="1600" dirty="0" smtClean="0"/>
              <a:t> 8/9.</a:t>
            </a:r>
          </a:p>
          <a:p>
            <a:pPr marL="285750" indent="-285750">
              <a:spcAft>
                <a:spcPts val="1200"/>
              </a:spcAft>
              <a:buSzPct val="100000"/>
              <a:buBlip>
                <a:blip r:embed="rId5"/>
              </a:buBlip>
            </a:pPr>
            <a:r>
              <a:rPr lang="en-US" sz="1600" b="1" dirty="0" smtClean="0"/>
              <a:t>October 2015 is the first administration</a:t>
            </a:r>
            <a:r>
              <a:rPr lang="en-US" sz="1600" dirty="0" smtClean="0"/>
              <a:t>. The PSAT</a:t>
            </a:r>
            <a:r>
              <a:rPr lang="en-US" sz="1600" baseline="30000" dirty="0" smtClean="0"/>
              <a:t>™</a:t>
            </a:r>
            <a:r>
              <a:rPr lang="en-US" sz="1600" dirty="0" smtClean="0"/>
              <a:t> 10 (the same test as the PSAT/NMSQT) is administered to sophomores in the spring.</a:t>
            </a:r>
          </a:p>
          <a:p>
            <a:pPr marL="285750" indent="-285750">
              <a:spcAft>
                <a:spcPts val="1200"/>
              </a:spcAft>
              <a:buSzPct val="100000"/>
              <a:buBlip>
                <a:blip r:embed="rId5"/>
              </a:buBlip>
            </a:pPr>
            <a:r>
              <a:rPr lang="en-US" sz="1600" b="1" dirty="0" smtClean="0"/>
              <a:t>More scholarship opportunities, connections to challenging course work, and access to fee waivers.</a:t>
            </a:r>
          </a:p>
          <a:p>
            <a:pPr>
              <a:spcAft>
                <a:spcPts val="1200"/>
              </a:spcAft>
              <a:buSzPct val="100000"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76110" y="5541169"/>
            <a:ext cx="7436557" cy="3643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aseline="30000" dirty="0" smtClean="0"/>
              <a:t>STUDENTS SHOULD TALK TO THEIR SCHOOL COUNSELOR IF THEY’RE INTERESTED IN TAKING THE PSAT/NMSQT.</a:t>
            </a:r>
            <a:endParaRPr 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30501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Learn why the s a t is an important step for any college-bound student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noFill/>
              </a:rPr>
              <a:t>Learn why the S</a:t>
            </a:r>
            <a:r>
              <a:rPr lang="en-US" baseline="0" dirty="0" smtClean="0">
                <a:noFill/>
              </a:rPr>
              <a:t>AT</a:t>
            </a:r>
            <a:r>
              <a:rPr lang="en-US" sz="4400" kern="1200" baseline="30000" dirty="0" smtClean="0">
                <a:noFill/>
                <a:effectLst/>
                <a:latin typeface="Arial"/>
                <a:ea typeface="+mj-ea"/>
                <a:cs typeface="+mj-cs"/>
              </a:rPr>
              <a:t>®</a:t>
            </a:r>
            <a:r>
              <a:rPr lang="en-US" baseline="0" dirty="0" smtClean="0">
                <a:noFill/>
              </a:rPr>
              <a:t> is an important step for any college-bound student</a:t>
            </a:r>
            <a:endParaRPr lang="en-US" dirty="0">
              <a:noFill/>
            </a:endParaRPr>
          </a:p>
        </p:txBody>
      </p:sp>
      <p:pic>
        <p:nvPicPr>
          <p:cNvPr id="11" name="Picture 10" descr="-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008" y="776111"/>
            <a:ext cx="1056922" cy="520203"/>
          </a:xfrm>
          <a:prstGeom prst="rect">
            <a:avLst/>
          </a:prstGeom>
        </p:spPr>
      </p:pic>
      <p:pic>
        <p:nvPicPr>
          <p:cNvPr id="12" name="Picture 11" descr="-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78" y="2946977"/>
            <a:ext cx="1249591" cy="615033"/>
          </a:xfrm>
          <a:prstGeom prst="rect">
            <a:avLst/>
          </a:prstGeom>
        </p:spPr>
      </p:pic>
      <p:pic>
        <p:nvPicPr>
          <p:cNvPr id="13" name="Picture 12" descr="-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22" y="3348363"/>
            <a:ext cx="881100" cy="6559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66689" y="776111"/>
            <a:ext cx="3283200" cy="429877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LEARN</a:t>
            </a:r>
            <a:r>
              <a:rPr lang="en-US" sz="2400" b="1" dirty="0" smtClean="0"/>
              <a:t> WHY</a:t>
            </a:r>
            <a:r>
              <a:rPr lang="en-US" sz="2400" dirty="0" smtClean="0"/>
              <a:t> THE SAT</a:t>
            </a:r>
            <a:r>
              <a:rPr lang="en-US" sz="2400" baseline="30000" dirty="0" smtClean="0">
                <a:solidFill>
                  <a:prstClr val="black"/>
                </a:solidFill>
              </a:rPr>
              <a:t>®</a:t>
            </a:r>
            <a:r>
              <a:rPr lang="en-US" sz="2400" dirty="0"/>
              <a:t> </a:t>
            </a:r>
            <a:r>
              <a:rPr lang="en-US" sz="2400" dirty="0" smtClean="0"/>
              <a:t>IS AN IMPORTANT STEP FOR ANY COLLEGE-BOUND STUDENT TO</a:t>
            </a:r>
            <a:r>
              <a:rPr lang="en-US" sz="2400" b="1" dirty="0" smtClean="0"/>
              <a:t>TAKE</a:t>
            </a:r>
            <a:r>
              <a:rPr lang="en-US" sz="2400" dirty="0" smtClean="0"/>
              <a:t> AND HOW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IT </a:t>
            </a:r>
            <a:r>
              <a:rPr lang="en-US" sz="2400" dirty="0" smtClean="0"/>
              <a:t>IS FAIR FOR ALL.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pic>
        <p:nvPicPr>
          <p:cNvPr id="4" name="Picture Placeholder 3" descr="-"/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10" r="26172"/>
          <a:stretch/>
        </p:blipFill>
        <p:spPr>
          <a:xfrm>
            <a:off x="4989513" y="0"/>
            <a:ext cx="4178300" cy="6858000"/>
          </a:xfrm>
        </p:spPr>
      </p:pic>
    </p:spTree>
    <p:extLst>
      <p:ext uri="{BB962C8B-B14F-4D97-AF65-F5344CB8AC3E}">
        <p14:creationId xmlns:p14="http://schemas.microsoft.com/office/powerpoint/2010/main" val="2238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 S A T 8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noFill/>
              </a:rPr>
              <a:t>PSAT</a:t>
            </a:r>
            <a:r>
              <a:rPr lang="en-US" sz="4400" b="1" kern="1200" baseline="30000" dirty="0" smtClean="0">
                <a:noFill/>
                <a:effectLst/>
                <a:latin typeface="Arial"/>
                <a:ea typeface="+mj-ea"/>
                <a:cs typeface="+mj-cs"/>
              </a:rPr>
              <a:t>™</a:t>
            </a:r>
            <a:r>
              <a:rPr lang="en-US" dirty="0" smtClean="0">
                <a:noFill/>
              </a:rPr>
              <a:t> 8/9</a:t>
            </a:r>
            <a:endParaRPr lang="en-US" dirty="0">
              <a:noFill/>
            </a:endParaRPr>
          </a:p>
        </p:txBody>
      </p:sp>
      <p:pic>
        <p:nvPicPr>
          <p:cNvPr id="4" name="Picture 3" descr="-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33359">
            <a:off x="803078" y="990744"/>
            <a:ext cx="2174107" cy="7805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PSAT</a:t>
            </a:r>
            <a:r>
              <a:rPr lang="en-US" baseline="30000" dirty="0" smtClean="0"/>
              <a:t>™</a:t>
            </a:r>
            <a:r>
              <a:rPr lang="en-US" dirty="0" smtClean="0"/>
              <a:t> 8/9</a:t>
            </a:r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322232" y="1147279"/>
            <a:ext cx="4191001" cy="3938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SzPct val="100000"/>
              <a:buFontTx/>
              <a:buBlip>
                <a:blip r:embed="rId3"/>
              </a:buBlip>
            </a:pPr>
            <a:r>
              <a:rPr lang="en-US" sz="1600" b="1" dirty="0" smtClean="0"/>
              <a:t>Tightly aligned with the SAT</a:t>
            </a:r>
            <a:r>
              <a:rPr lang="en-US" sz="1600" b="1" baseline="30000" dirty="0" smtClean="0"/>
              <a:t>®</a:t>
            </a:r>
            <a:r>
              <a:rPr lang="en-US" sz="1600" b="1" dirty="0" smtClean="0"/>
              <a:t> and PSAT/NMSQT</a:t>
            </a:r>
            <a:r>
              <a:rPr lang="en-US" sz="1600" b="1" baseline="30000" dirty="0" smtClean="0"/>
              <a:t>®</a:t>
            </a:r>
            <a:r>
              <a:rPr lang="en-US" sz="1600" b="1" dirty="0" smtClean="0"/>
              <a:t>; </a:t>
            </a:r>
            <a:r>
              <a:rPr lang="en-US" sz="1600" dirty="0" smtClean="0"/>
              <a:t>common score scale.</a:t>
            </a:r>
          </a:p>
          <a:p>
            <a:pPr marL="285750" indent="-285750">
              <a:spcAft>
                <a:spcPts val="1200"/>
              </a:spcAft>
              <a:buSzPct val="100000"/>
              <a:buFontTx/>
              <a:buBlip>
                <a:blip r:embed="rId3"/>
              </a:buBlip>
            </a:pPr>
            <a:r>
              <a:rPr lang="en-US" sz="1600" b="1" dirty="0" smtClean="0"/>
              <a:t>Establishes a baseline for college and career readiness </a:t>
            </a:r>
            <a:r>
              <a:rPr lang="en-US" sz="1600" dirty="0" smtClean="0"/>
              <a:t>as students enter high school.</a:t>
            </a:r>
          </a:p>
          <a:p>
            <a:pPr marL="285750" indent="-285750">
              <a:spcAft>
                <a:spcPts val="1200"/>
              </a:spcAft>
              <a:buSzPct val="100000"/>
              <a:buFontTx/>
              <a:buBlip>
                <a:blip r:embed="rId3"/>
              </a:buBlip>
            </a:pPr>
            <a:r>
              <a:rPr lang="en-US" sz="1600" dirty="0" smtClean="0"/>
              <a:t>Offered in the </a:t>
            </a:r>
            <a:r>
              <a:rPr lang="en-US" sz="1600" b="1" dirty="0" smtClean="0"/>
              <a:t>fall and spring.</a:t>
            </a:r>
          </a:p>
          <a:p>
            <a:pPr>
              <a:spcAft>
                <a:spcPts val="1200"/>
              </a:spcAft>
              <a:buSzPct val="100000"/>
            </a:pP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80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noFill/>
              </a:rPr>
              <a:t>For</a:t>
            </a:r>
            <a:r>
              <a:rPr lang="en-US" baseline="0" dirty="0" smtClean="0">
                <a:noFill/>
              </a:rPr>
              <a:t> more information</a:t>
            </a:r>
            <a:endParaRPr lang="en-US" dirty="0">
              <a:noFill/>
            </a:endParaRPr>
          </a:p>
        </p:txBody>
      </p:sp>
      <p:pic>
        <p:nvPicPr>
          <p:cNvPr id="12" name="Picture 11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313" t="53347" r="-4304" b="4259"/>
          <a:stretch/>
        </p:blipFill>
        <p:spPr>
          <a:xfrm rot="10800000">
            <a:off x="604466" y="1067950"/>
            <a:ext cx="954178" cy="505435"/>
          </a:xfrm>
          <a:prstGeom prst="rect">
            <a:avLst/>
          </a:prstGeom>
        </p:spPr>
      </p:pic>
      <p:pic>
        <p:nvPicPr>
          <p:cNvPr id="6" name="Picture 5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94" t="7135" r="10298" b="48320"/>
          <a:stretch/>
        </p:blipFill>
        <p:spPr>
          <a:xfrm rot="10800000">
            <a:off x="1558644" y="1135942"/>
            <a:ext cx="1189181" cy="437444"/>
          </a:xfrm>
          <a:prstGeom prst="rect">
            <a:avLst/>
          </a:prstGeom>
        </p:spPr>
      </p:pic>
      <p:pic>
        <p:nvPicPr>
          <p:cNvPr id="11" name="Picture 10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051"/>
          <a:stretch/>
        </p:blipFill>
        <p:spPr>
          <a:xfrm rot="10800000">
            <a:off x="581378" y="1573388"/>
            <a:ext cx="2458156" cy="61936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FOR MORE</a:t>
            </a:r>
          </a:p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SzPct val="100000"/>
            </a:pPr>
            <a:r>
              <a:rPr lang="en-US" sz="1600" b="1" dirty="0" smtClean="0">
                <a:solidFill>
                  <a:srgbClr val="0A5093"/>
                </a:solidFill>
                <a:latin typeface="Georgia"/>
                <a:cs typeface="Georgia"/>
              </a:rPr>
              <a:t>About the redesigned</a:t>
            </a:r>
            <a:br>
              <a:rPr lang="en-US" sz="1600" b="1" dirty="0" smtClean="0">
                <a:solidFill>
                  <a:srgbClr val="0A5093"/>
                </a:solidFill>
                <a:latin typeface="Georgia"/>
                <a:cs typeface="Georgia"/>
              </a:rPr>
            </a:br>
            <a:r>
              <a:rPr lang="en-US" sz="1600" b="1" dirty="0" smtClean="0">
                <a:solidFill>
                  <a:srgbClr val="0A5093"/>
                </a:solidFill>
                <a:latin typeface="Georgia"/>
                <a:cs typeface="Georgia"/>
              </a:rPr>
              <a:t>SAT</a:t>
            </a:r>
            <a:r>
              <a:rPr lang="en-US" sz="1600" b="1" baseline="30000" dirty="0" smtClean="0">
                <a:solidFill>
                  <a:srgbClr val="0A5093"/>
                </a:solidFill>
                <a:latin typeface="Georgia"/>
                <a:cs typeface="Georgia"/>
              </a:rPr>
              <a:t>®</a:t>
            </a:r>
            <a:r>
              <a:rPr lang="en-US" sz="1600" b="1" dirty="0" smtClean="0">
                <a:solidFill>
                  <a:srgbClr val="0A5093"/>
                </a:solidFill>
                <a:latin typeface="Georgia"/>
                <a:cs typeface="Georgia"/>
              </a:rPr>
              <a:t>, PSAT/NMSQT</a:t>
            </a:r>
            <a:r>
              <a:rPr lang="en-US" sz="1600" b="1" baseline="30000" dirty="0" smtClean="0">
                <a:solidFill>
                  <a:srgbClr val="0A5093"/>
                </a:solidFill>
                <a:latin typeface="Georgia"/>
                <a:cs typeface="Georgia"/>
              </a:rPr>
              <a:t>® </a:t>
            </a:r>
            <a:r>
              <a:rPr lang="en-US" sz="1600" b="1" dirty="0" smtClean="0">
                <a:solidFill>
                  <a:srgbClr val="0A5093"/>
                </a:solidFill>
                <a:latin typeface="Georgia"/>
                <a:cs typeface="Georgia"/>
              </a:rPr>
              <a:t>,</a:t>
            </a:r>
            <a:br>
              <a:rPr lang="en-US" sz="1600" b="1" dirty="0" smtClean="0">
                <a:solidFill>
                  <a:srgbClr val="0A5093"/>
                </a:solidFill>
                <a:latin typeface="Georgia"/>
                <a:cs typeface="Georgia"/>
              </a:rPr>
            </a:br>
            <a:r>
              <a:rPr lang="en-US" sz="1600" b="1" dirty="0" smtClean="0">
                <a:solidFill>
                  <a:srgbClr val="0A5093"/>
                </a:solidFill>
                <a:latin typeface="Georgia"/>
                <a:cs typeface="Georgia"/>
              </a:rPr>
              <a:t>and PSAT</a:t>
            </a:r>
            <a:r>
              <a:rPr lang="en-US" sz="1600" b="1" baseline="30000" dirty="0" smtClean="0">
                <a:solidFill>
                  <a:srgbClr val="0A5093"/>
                </a:solidFill>
                <a:latin typeface="Georgia"/>
                <a:cs typeface="Georgia"/>
              </a:rPr>
              <a:t>™</a:t>
            </a:r>
            <a:r>
              <a:rPr lang="en-US" sz="1600" b="1" dirty="0" smtClean="0">
                <a:solidFill>
                  <a:srgbClr val="0A5093"/>
                </a:solidFill>
                <a:latin typeface="Georgia"/>
                <a:cs typeface="Georgia"/>
              </a:rPr>
              <a:t> 8/9: 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dirty="0" smtClean="0"/>
              <a:t>sat.org/new</a:t>
            </a:r>
          </a:p>
          <a:p>
            <a:pPr>
              <a:spcAft>
                <a:spcPts val="1200"/>
              </a:spcAft>
              <a:buSzPct val="100000"/>
            </a:pPr>
            <a:r>
              <a:rPr lang="en-US" sz="1600" b="1" dirty="0" smtClean="0">
                <a:solidFill>
                  <a:srgbClr val="0A5093"/>
                </a:solidFill>
                <a:latin typeface="Georgia"/>
                <a:cs typeface="Georgia"/>
              </a:rPr>
              <a:t>About SAT practice on Khan Academy: 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dirty="0" smtClean="0"/>
              <a:t>satpractice.org</a:t>
            </a:r>
          </a:p>
          <a:p>
            <a:pPr>
              <a:spcAft>
                <a:spcPts val="1200"/>
              </a:spcAft>
              <a:buSzPct val="100000"/>
            </a:pPr>
            <a:r>
              <a:rPr lang="en-US" sz="1600" b="1" dirty="0" smtClean="0">
                <a:solidFill>
                  <a:srgbClr val="0A5093"/>
                </a:solidFill>
                <a:latin typeface="Georgia"/>
                <a:cs typeface="Georgia"/>
              </a:rPr>
              <a:t>For general SAT info: 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dirty="0" smtClean="0"/>
              <a:t>sat.collegeboard.org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dirty="0" smtClean="0"/>
              <a:t>@OfficialSAT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11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noFill/>
              </a:rPr>
              <a:t>Why take</a:t>
            </a:r>
            <a:r>
              <a:rPr lang="en-US" baseline="0" dirty="0" smtClean="0">
                <a:noFill/>
              </a:rPr>
              <a:t> it</a:t>
            </a:r>
            <a:endParaRPr lang="en-US" dirty="0">
              <a:noFill/>
            </a:endParaRPr>
          </a:p>
        </p:txBody>
      </p:sp>
      <p:pic>
        <p:nvPicPr>
          <p:cNvPr id="13" name="Picture 12" descr="-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19" y="939514"/>
            <a:ext cx="2220272" cy="302974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>
                    <a:alpha val="77000"/>
                  </a:schemeClr>
                </a:solidFill>
              </a:rPr>
              <a:t>WHY</a:t>
            </a:r>
          </a:p>
          <a:p>
            <a:r>
              <a:rPr lang="en-US" sz="4800" b="1" dirty="0" smtClean="0">
                <a:solidFill>
                  <a:schemeClr val="tx1">
                    <a:alpha val="77000"/>
                  </a:schemeClr>
                </a:solidFill>
              </a:rPr>
              <a:t>TAKE</a:t>
            </a:r>
          </a:p>
          <a:p>
            <a:r>
              <a:rPr lang="en-US" sz="4800" b="1" dirty="0" smtClean="0">
                <a:solidFill>
                  <a:schemeClr val="tx1">
                    <a:alpha val="77000"/>
                  </a:schemeClr>
                </a:solidFill>
              </a:rPr>
              <a:t>IT</a:t>
            </a:r>
            <a:endParaRPr lang="en-US" sz="4800" b="1" dirty="0">
              <a:solidFill>
                <a:schemeClr val="tx1">
                  <a:alpha val="77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dirty="0" smtClean="0"/>
              <a:t>It is one of the </a:t>
            </a:r>
            <a:r>
              <a:rPr lang="en-US" sz="1600" b="1" dirty="0" smtClean="0"/>
              <a:t>most widely used college admission tests</a:t>
            </a:r>
            <a:r>
              <a:rPr lang="en-US" sz="1600" dirty="0" smtClean="0"/>
              <a:t> in the U.S.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dirty="0" smtClean="0">
                <a:solidFill>
                  <a:srgbClr val="000000"/>
                </a:solidFill>
              </a:rPr>
              <a:t>Many schools also use it for </a:t>
            </a:r>
            <a:r>
              <a:rPr lang="en-US" sz="1600" b="1" dirty="0">
                <a:solidFill>
                  <a:srgbClr val="000000"/>
                </a:solidFill>
              </a:rPr>
              <a:t>placement and academic counseling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as well as </a:t>
            </a:r>
            <a:r>
              <a:rPr lang="en-US" sz="1600" b="1" dirty="0" smtClean="0">
                <a:solidFill>
                  <a:srgbClr val="000000"/>
                </a:solidFill>
              </a:rPr>
              <a:t>scholarships </a:t>
            </a:r>
            <a:r>
              <a:rPr lang="en-US" sz="1600" b="1" dirty="0">
                <a:solidFill>
                  <a:srgbClr val="000000"/>
                </a:solidFill>
              </a:rPr>
              <a:t>and merit </a:t>
            </a:r>
            <a:r>
              <a:rPr lang="en-US" sz="1600" b="1" dirty="0" smtClean="0">
                <a:solidFill>
                  <a:srgbClr val="000000"/>
                </a:solidFill>
              </a:rPr>
              <a:t>aid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dirty="0" smtClean="0"/>
              <a:t>It helps students </a:t>
            </a:r>
            <a:r>
              <a:rPr lang="en-US" sz="1600" b="1" dirty="0" smtClean="0"/>
              <a:t>show colleges what</a:t>
            </a:r>
            <a:r>
              <a:rPr lang="en-US" sz="1600" b="1" dirty="0"/>
              <a:t> </a:t>
            </a:r>
            <a:r>
              <a:rPr lang="en-US" sz="1600" b="1" dirty="0" smtClean="0"/>
              <a:t>they know</a:t>
            </a:r>
            <a:r>
              <a:rPr lang="en-US" sz="1600" dirty="0" smtClean="0"/>
              <a:t> and what they can do.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It’s fair. </a:t>
            </a:r>
            <a:r>
              <a:rPr lang="en-US" sz="1600" dirty="0" smtClean="0">
                <a:solidFill>
                  <a:srgbClr val="000000"/>
                </a:solidFill>
              </a:rPr>
              <a:t>The questions are rigorously researched and tested to make sure students from all backgrounds </a:t>
            </a:r>
            <a:r>
              <a:rPr lang="en-US" sz="1600" dirty="0" smtClean="0"/>
              <a:t>who have equal levels of preparation</a:t>
            </a:r>
            <a:r>
              <a:rPr lang="en-US" sz="1600" dirty="0" smtClean="0">
                <a:solidFill>
                  <a:srgbClr val="000000"/>
                </a:solidFill>
              </a:rPr>
              <a:t> have an equal chance to do well.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noFill/>
              </a:rPr>
              <a:t>Say hello to the new standard</a:t>
            </a:r>
            <a:r>
              <a:rPr lang="en-US" baseline="0" dirty="0" smtClean="0">
                <a:noFill/>
              </a:rPr>
              <a:t> in college assessment</a:t>
            </a:r>
            <a:endParaRPr lang="en-US" dirty="0">
              <a:noFill/>
            </a:endParaRPr>
          </a:p>
        </p:txBody>
      </p:sp>
      <p:pic>
        <p:nvPicPr>
          <p:cNvPr id="11" name="Picture 10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62" b="59705"/>
          <a:stretch/>
        </p:blipFill>
        <p:spPr>
          <a:xfrm>
            <a:off x="1246480" y="1335850"/>
            <a:ext cx="2728559" cy="465668"/>
          </a:xfrm>
          <a:prstGeom prst="rect">
            <a:avLst/>
          </a:prstGeom>
        </p:spPr>
      </p:pic>
      <p:pic>
        <p:nvPicPr>
          <p:cNvPr id="2" name="Picture 1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867"/>
          <a:stretch/>
        </p:blipFill>
        <p:spPr>
          <a:xfrm>
            <a:off x="-867491" y="1279408"/>
            <a:ext cx="3812009" cy="650574"/>
          </a:xfrm>
          <a:prstGeom prst="rect">
            <a:avLst/>
          </a:prstGeom>
        </p:spPr>
      </p:pic>
      <p:pic>
        <p:nvPicPr>
          <p:cNvPr id="12" name="Picture 11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12" t="80867" r="13548"/>
          <a:stretch/>
        </p:blipFill>
        <p:spPr>
          <a:xfrm>
            <a:off x="1547520" y="3581400"/>
            <a:ext cx="1030521" cy="61195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0850" y="776111"/>
            <a:ext cx="3633613" cy="4298774"/>
          </a:xfrm>
        </p:spPr>
        <p:txBody>
          <a:bodyPr>
            <a:noAutofit/>
          </a:bodyPr>
          <a:lstStyle/>
          <a:p>
            <a:r>
              <a:rPr lang="en-US" sz="2600" dirty="0" smtClean="0"/>
              <a:t>SAY HELLO</a:t>
            </a:r>
            <a:br>
              <a:rPr lang="en-US" sz="2600" dirty="0" smtClean="0"/>
            </a:br>
            <a:r>
              <a:rPr lang="en-US" sz="2600" dirty="0" smtClean="0"/>
              <a:t>TO </a:t>
            </a:r>
            <a:r>
              <a:rPr lang="en-US" sz="2600" b="1" dirty="0" smtClean="0"/>
              <a:t>THE NEW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/>
              <a:t>STANDARD</a:t>
            </a:r>
            <a:br>
              <a:rPr lang="en-US" sz="2600" dirty="0" smtClean="0"/>
            </a:br>
            <a:r>
              <a:rPr lang="en-US" sz="2600" dirty="0" smtClean="0"/>
              <a:t>IN COLLEGE ASSESSMENT</a:t>
            </a:r>
            <a:br>
              <a:rPr lang="en-US" sz="2600" dirty="0" smtClean="0"/>
            </a:br>
            <a:r>
              <a:rPr lang="en-US" sz="2600" dirty="0" smtClean="0"/>
              <a:t>WITH THE</a:t>
            </a:r>
            <a:br>
              <a:rPr lang="en-US" sz="2600" dirty="0" smtClean="0"/>
            </a:br>
            <a:r>
              <a:rPr lang="en-US" sz="2600" dirty="0" smtClean="0"/>
              <a:t>NEW </a:t>
            </a:r>
            <a:r>
              <a:rPr lang="en-US" sz="2600" b="1" dirty="0" smtClean="0"/>
              <a:t>SAT</a:t>
            </a:r>
            <a:r>
              <a:rPr lang="en-US" sz="2600" b="1" baseline="30000" dirty="0" smtClean="0"/>
              <a:t>®</a:t>
            </a:r>
            <a:r>
              <a:rPr lang="en-US" sz="2600" dirty="0" smtClean="0"/>
              <a:t>.</a:t>
            </a:r>
          </a:p>
          <a:p>
            <a:endParaRPr lang="en-US" sz="2600" dirty="0"/>
          </a:p>
        </p:txBody>
      </p:sp>
      <p:pic>
        <p:nvPicPr>
          <p:cNvPr id="4" name="Picture Placeholder 3" descr="-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91" r="29691"/>
          <a:stretch>
            <a:fillRect/>
          </a:stretch>
        </p:blipFill>
        <p:spPr>
          <a:xfrm>
            <a:off x="4989513" y="0"/>
            <a:ext cx="4178300" cy="6858000"/>
          </a:xfrm>
        </p:spPr>
      </p:pic>
    </p:spTree>
    <p:extLst>
      <p:ext uri="{BB962C8B-B14F-4D97-AF65-F5344CB8AC3E}">
        <p14:creationId xmlns:p14="http://schemas.microsoft.com/office/powerpoint/2010/main" val="17384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descr="The new s a t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noFill/>
              </a:rPr>
              <a:t>The New SAT</a:t>
            </a:r>
            <a:r>
              <a:rPr lang="en-US" sz="4400" b="1" kern="1200" baseline="30000" dirty="0" smtClean="0">
                <a:noFill/>
                <a:effectLst/>
              </a:rPr>
              <a:t>®</a:t>
            </a:r>
            <a:endParaRPr lang="en-US" dirty="0">
              <a:noFill/>
            </a:endParaRPr>
          </a:p>
        </p:txBody>
      </p:sp>
      <p:pic>
        <p:nvPicPr>
          <p:cNvPr id="2" name="Picture 1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29"/>
          <a:stretch/>
        </p:blipFill>
        <p:spPr>
          <a:xfrm>
            <a:off x="542120" y="1143001"/>
            <a:ext cx="2034250" cy="811388"/>
          </a:xfrm>
          <a:prstGeom prst="rect">
            <a:avLst/>
          </a:prstGeom>
        </p:spPr>
      </p:pic>
      <p:pic>
        <p:nvPicPr>
          <p:cNvPr id="10" name="Picture 9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011" b="34018"/>
          <a:stretch/>
        </p:blipFill>
        <p:spPr>
          <a:xfrm>
            <a:off x="542120" y="1954389"/>
            <a:ext cx="2034250" cy="811388"/>
          </a:xfrm>
          <a:prstGeom prst="rect">
            <a:avLst/>
          </a:prstGeom>
        </p:spPr>
      </p:pic>
      <p:pic>
        <p:nvPicPr>
          <p:cNvPr id="11" name="Picture 10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029"/>
          <a:stretch/>
        </p:blipFill>
        <p:spPr>
          <a:xfrm>
            <a:off x="542120" y="2667000"/>
            <a:ext cx="2034250" cy="81138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</a:t>
            </a:r>
            <a:r>
              <a:rPr lang="en-US" sz="4800" dirty="0"/>
              <a:t> </a:t>
            </a:r>
            <a:r>
              <a:rPr lang="en-US" sz="4800" dirty="0" smtClean="0"/>
              <a:t>NEW SAT</a:t>
            </a:r>
            <a:r>
              <a:rPr lang="en-US" sz="4800" baseline="30000" dirty="0" smtClean="0"/>
              <a:t>®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 marL="285750" indent="-285750">
              <a:spcAft>
                <a:spcPts val="1200"/>
              </a:spcAft>
              <a:buBlip>
                <a:blip r:embed="rId3"/>
              </a:buBlip>
            </a:pPr>
            <a:r>
              <a:rPr lang="en-US" sz="1600" b="1" dirty="0" smtClean="0"/>
              <a:t>More </a:t>
            </a:r>
            <a:r>
              <a:rPr lang="en-US" sz="1600" b="1" dirty="0"/>
              <a:t>focused, clear, and useful</a:t>
            </a:r>
            <a:r>
              <a:rPr lang="en-US" sz="1600" dirty="0"/>
              <a:t>.</a:t>
            </a:r>
          </a:p>
          <a:p>
            <a:pPr marL="285750" indent="-285750">
              <a:spcAft>
                <a:spcPts val="1200"/>
              </a:spcAft>
              <a:buBlip>
                <a:blip r:embed="rId3"/>
              </a:buBlip>
            </a:pPr>
            <a:r>
              <a:rPr lang="en-US" sz="1600" b="1" dirty="0"/>
              <a:t>B</a:t>
            </a:r>
            <a:r>
              <a:rPr lang="en-US" sz="1600" b="1" dirty="0" smtClean="0"/>
              <a:t>etter </a:t>
            </a:r>
            <a:r>
              <a:rPr lang="en-US" sz="1600" b="1" dirty="0"/>
              <a:t>reflects the work students</a:t>
            </a:r>
            <a:br>
              <a:rPr lang="en-US" sz="1600" b="1" dirty="0"/>
            </a:br>
            <a:r>
              <a:rPr lang="en-US" sz="1600" b="1" dirty="0"/>
              <a:t>are doing</a:t>
            </a:r>
            <a:r>
              <a:rPr lang="en-US" sz="1600" dirty="0"/>
              <a:t> in school.</a:t>
            </a:r>
          </a:p>
          <a:p>
            <a:pPr marL="285750" indent="-285750">
              <a:spcAft>
                <a:spcPts val="1200"/>
              </a:spcAft>
              <a:buBlip>
                <a:blip r:embed="rId3"/>
              </a:buBlip>
            </a:pPr>
            <a:r>
              <a:rPr lang="en-US" sz="1600" b="1" dirty="0" smtClean="0"/>
              <a:t>Better measures the </a:t>
            </a:r>
            <a:r>
              <a:rPr lang="en-US" sz="1600" b="1" dirty="0"/>
              <a:t>skills</a:t>
            </a:r>
            <a:br>
              <a:rPr lang="en-US" sz="1600" b="1" dirty="0"/>
            </a:br>
            <a:r>
              <a:rPr lang="en-US" sz="1600" b="1" dirty="0"/>
              <a:t>and knowledge needed</a:t>
            </a:r>
            <a:r>
              <a:rPr lang="en-US" sz="1600" dirty="0"/>
              <a:t> to be ready</a:t>
            </a:r>
            <a:br>
              <a:rPr lang="en-US" sz="1600" dirty="0"/>
            </a:br>
            <a:r>
              <a:rPr lang="en-US" sz="1600" dirty="0"/>
              <a:t>for college and career</a:t>
            </a:r>
            <a:r>
              <a:rPr lang="en-US" sz="1600" dirty="0" smtClean="0"/>
              <a:t>.</a:t>
            </a:r>
          </a:p>
          <a:p>
            <a:pPr marL="285750" indent="-285750">
              <a:spcAft>
                <a:spcPts val="1200"/>
              </a:spcAft>
              <a:buBlip>
                <a:blip r:embed="rId3"/>
              </a:buBlip>
            </a:pPr>
            <a:r>
              <a:rPr lang="en-US" sz="1600" b="1" dirty="0" smtClean="0"/>
              <a:t>Connects students with opportunities, </a:t>
            </a:r>
            <a:r>
              <a:rPr lang="en-US" sz="1600" dirty="0" smtClean="0"/>
              <a:t>including free practice tools on Khan Academy</a:t>
            </a:r>
            <a:r>
              <a:rPr lang="en-US" sz="1600" b="1" baseline="30000" dirty="0"/>
              <a:t>®</a:t>
            </a:r>
            <a:r>
              <a:rPr lang="en-US" sz="1600" dirty="0" smtClean="0"/>
              <a:t> and college application fee waivers for income-eligible students.</a:t>
            </a:r>
            <a:endParaRPr lang="en-US" sz="1600" dirty="0"/>
          </a:p>
          <a:p>
            <a:pPr>
              <a:spcAft>
                <a:spcPts val="1200"/>
              </a:spcAft>
            </a:pPr>
            <a:endParaRPr lang="en-US" sz="1600" dirty="0"/>
          </a:p>
        </p:txBody>
      </p:sp>
      <p:sp>
        <p:nvSpPr>
          <p:cNvPr id="6" name="TextBox 5" descr="-"/>
          <p:cNvSpPr txBox="1"/>
          <p:nvPr/>
        </p:nvSpPr>
        <p:spPr>
          <a:xfrm>
            <a:off x="-910167" y="158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9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noFill/>
              </a:rPr>
              <a:t>Key calendar</a:t>
            </a:r>
            <a:r>
              <a:rPr lang="en-US" baseline="0" dirty="0" smtClean="0">
                <a:noFill/>
              </a:rPr>
              <a:t> dates</a:t>
            </a:r>
            <a:endParaRPr lang="en-US" dirty="0">
              <a:noFill/>
            </a:endParaRPr>
          </a:p>
        </p:txBody>
      </p:sp>
      <p:pic>
        <p:nvPicPr>
          <p:cNvPr id="2" name="Picture 1" descr="-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68" y="1214967"/>
            <a:ext cx="2030588" cy="290547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76110" y="776111"/>
            <a:ext cx="3492501" cy="4298774"/>
          </a:xfrm>
        </p:spPr>
        <p:txBody>
          <a:bodyPr>
            <a:normAutofit/>
          </a:bodyPr>
          <a:lstStyle/>
          <a:p>
            <a:r>
              <a:rPr lang="en-US" sz="2200" spc="-40" dirty="0" smtClean="0"/>
              <a:t>MARCH 2016 WILL</a:t>
            </a:r>
            <a:br>
              <a:rPr lang="en-US" sz="2200" spc="-40" dirty="0" smtClean="0"/>
            </a:br>
            <a:r>
              <a:rPr lang="en-US" sz="2200" b="1" spc="-40" dirty="0" smtClean="0"/>
              <a:t>MARK</a:t>
            </a:r>
            <a:r>
              <a:rPr lang="en-US" sz="2200" spc="-40" dirty="0" smtClean="0"/>
              <a:t> THE FIRST ADMINISTRATION</a:t>
            </a:r>
            <a:br>
              <a:rPr lang="en-US" sz="2200" spc="-40" dirty="0" smtClean="0"/>
            </a:br>
            <a:r>
              <a:rPr lang="en-US" sz="2200" spc="-40" dirty="0" smtClean="0"/>
              <a:t>OF THE NEW SAT</a:t>
            </a:r>
            <a:r>
              <a:rPr lang="en-US" sz="2200" spc="-40" baseline="30000" dirty="0" smtClean="0"/>
              <a:t>®</a:t>
            </a:r>
            <a:r>
              <a:rPr lang="en-US" sz="2200" spc="-40" dirty="0" smtClean="0"/>
              <a:t>.</a:t>
            </a:r>
            <a:br>
              <a:rPr lang="en-US" sz="2200" spc="-40" dirty="0" smtClean="0"/>
            </a:br>
            <a:r>
              <a:rPr lang="en-US" sz="2200" spc="-40" dirty="0" smtClean="0"/>
              <a:t>PLAN </a:t>
            </a:r>
            <a:r>
              <a:rPr lang="en-US" sz="2200" b="1" spc="-40" dirty="0" smtClean="0"/>
              <a:t>YOUR</a:t>
            </a:r>
            <a:r>
              <a:rPr lang="en-US" sz="2200" spc="-40" dirty="0" smtClean="0"/>
              <a:t> COLLEGE ADMISSION PROCESS WITH THESE KEY </a:t>
            </a:r>
            <a:r>
              <a:rPr lang="en-US" sz="2200" b="1" spc="-40" dirty="0" smtClean="0"/>
              <a:t>CALENDAR</a:t>
            </a:r>
            <a:r>
              <a:rPr lang="en-US" sz="2200" spc="-40" dirty="0" smtClean="0"/>
              <a:t> DATES. </a:t>
            </a:r>
            <a:endParaRPr lang="en-US" sz="2200" spc="-40" dirty="0"/>
          </a:p>
        </p:txBody>
      </p:sp>
      <p:pic>
        <p:nvPicPr>
          <p:cNvPr id="3" name="Picture Placeholder 2" descr="-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96" r="25664"/>
          <a:stretch/>
        </p:blipFill>
        <p:spPr>
          <a:xfrm>
            <a:off x="4976813" y="0"/>
            <a:ext cx="4178301" cy="6858000"/>
          </a:xfrm>
        </p:spPr>
      </p:pic>
    </p:spTree>
    <p:extLst>
      <p:ext uri="{BB962C8B-B14F-4D97-AF65-F5344CB8AC3E}">
        <p14:creationId xmlns:p14="http://schemas.microsoft.com/office/powerpoint/2010/main" val="29462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noFill/>
              </a:rPr>
              <a:t>Mark your calendar</a:t>
            </a:r>
            <a:endParaRPr lang="en-US" dirty="0">
              <a:noFill/>
            </a:endParaRPr>
          </a:p>
        </p:txBody>
      </p:sp>
      <p:pic>
        <p:nvPicPr>
          <p:cNvPr id="2" name="Picture 1" descr="-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67" y="1082323"/>
            <a:ext cx="3162300" cy="185008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MARK</a:t>
            </a:r>
            <a:br>
              <a:rPr lang="en-US" sz="3600" dirty="0" smtClean="0"/>
            </a:br>
            <a:r>
              <a:rPr lang="en-US" sz="3600" dirty="0" smtClean="0"/>
              <a:t>YOUR</a:t>
            </a:r>
            <a:br>
              <a:rPr lang="en-US" sz="3600" dirty="0" smtClean="0"/>
            </a:br>
            <a:r>
              <a:rPr lang="en-US" sz="3600" dirty="0" smtClean="0"/>
              <a:t>CALENDAR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 marL="285750" indent="-28575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dirty="0" smtClean="0"/>
              <a:t>The</a:t>
            </a:r>
            <a:r>
              <a:rPr lang="en-US" sz="1600" b="1" dirty="0" smtClean="0"/>
              <a:t> new SAT</a:t>
            </a:r>
            <a:r>
              <a:rPr lang="en-US" sz="1600" b="1" baseline="30000" dirty="0"/>
              <a:t> ®</a:t>
            </a:r>
            <a:r>
              <a:rPr lang="en-US" sz="1600" b="1" dirty="0" smtClean="0"/>
              <a:t> launches March 2016</a:t>
            </a:r>
            <a:r>
              <a:rPr lang="en-US" sz="1600" dirty="0" smtClean="0"/>
              <a:t>.</a:t>
            </a:r>
          </a:p>
          <a:p>
            <a:pPr marL="285750" indent="-28575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sz="1600" dirty="0" smtClean="0"/>
              <a:t>Students can </a:t>
            </a:r>
            <a:r>
              <a:rPr lang="en-US" sz="1600" b="1" dirty="0" smtClean="0"/>
              <a:t>take the current SAT now through January 2016 and/or the new SAT in or after March 2016</a:t>
            </a:r>
            <a:r>
              <a:rPr lang="en-US" sz="1600" dirty="0" smtClean="0"/>
              <a:t>.</a:t>
            </a:r>
          </a:p>
          <a:p>
            <a:pPr>
              <a:spcAft>
                <a:spcPts val="1200"/>
              </a:spcAft>
              <a:buSzPct val="100000"/>
            </a:pPr>
            <a:endParaRPr lang="en-US" sz="1600" dirty="0" smtClean="0"/>
          </a:p>
          <a:p>
            <a:pPr>
              <a:spcAft>
                <a:spcPts val="1200"/>
              </a:spcAft>
              <a:buSzPct val="100000"/>
            </a:pPr>
            <a:endParaRPr lang="en-US" sz="1600" dirty="0"/>
          </a:p>
          <a:p>
            <a:pPr>
              <a:spcAft>
                <a:spcPts val="1200"/>
              </a:spcAft>
              <a:buSzPct val="100000"/>
            </a:pPr>
            <a:endParaRPr lang="en-US" sz="1600" dirty="0" smtClean="0"/>
          </a:p>
          <a:p>
            <a:pPr>
              <a:spcAft>
                <a:spcPts val="1200"/>
              </a:spcAft>
              <a:buSzPct val="100000"/>
            </a:pPr>
            <a:endParaRPr lang="en-US" sz="1600" dirty="0" smtClean="0"/>
          </a:p>
          <a:p>
            <a:pPr marL="285750" indent="-285750">
              <a:spcAft>
                <a:spcPts val="1200"/>
              </a:spcAft>
              <a:buSzPct val="100000"/>
              <a:buBlip>
                <a:blip r:embed="rId3"/>
              </a:buBlip>
            </a:pPr>
            <a:endParaRPr lang="en-US" sz="10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776110" y="5541169"/>
            <a:ext cx="7436557" cy="3643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aseline="30000" dirty="0" smtClean="0"/>
              <a:t>MOST U.S. COLLEGES PLAN TO ACCEPT SCORES FROM EITHER VERSION FOR THE NEXT FEW YEARS.</a:t>
            </a:r>
            <a:endParaRPr 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16808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noFill/>
              </a:rPr>
              <a:t>One step</a:t>
            </a:r>
            <a:r>
              <a:rPr lang="en-US" baseline="0" dirty="0" smtClean="0">
                <a:noFill/>
              </a:rPr>
              <a:t> in the process</a:t>
            </a:r>
            <a:endParaRPr lang="en-US" dirty="0">
              <a:noFill/>
            </a:endParaRPr>
          </a:p>
        </p:txBody>
      </p:sp>
      <p:pic>
        <p:nvPicPr>
          <p:cNvPr id="11" name="Picture 10" descr="-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64" y="783167"/>
            <a:ext cx="1266653" cy="556256"/>
          </a:xfrm>
          <a:prstGeom prst="rect">
            <a:avLst/>
          </a:prstGeom>
        </p:spPr>
      </p:pic>
      <p:pic>
        <p:nvPicPr>
          <p:cNvPr id="14" name="Picture 13" descr="-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33359">
            <a:off x="2756181" y="1613959"/>
            <a:ext cx="914341" cy="687247"/>
          </a:xfrm>
          <a:prstGeom prst="rect">
            <a:avLst/>
          </a:prstGeom>
        </p:spPr>
      </p:pic>
      <p:pic>
        <p:nvPicPr>
          <p:cNvPr id="12" name="Picture 11" descr="-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82" y="3294945"/>
            <a:ext cx="2363008" cy="78292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FROM</a:t>
            </a:r>
            <a:r>
              <a:rPr lang="en-US" dirty="0" smtClean="0"/>
              <a:t> PRACTICING TO APPLYING, TAKING THE </a:t>
            </a:r>
            <a:r>
              <a:rPr lang="en-US" b="1" dirty="0" smtClean="0"/>
              <a:t>SAT</a:t>
            </a:r>
            <a:r>
              <a:rPr lang="en-US" b="1" baseline="30000" dirty="0" smtClean="0"/>
              <a:t>®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IS JUST ONE STEP IN THE PROCESS OF GETTING ADMITTED </a:t>
            </a:r>
            <a:r>
              <a:rPr lang="en-US" b="1" dirty="0" smtClean="0"/>
              <a:t>TO COLLEGE</a:t>
            </a:r>
            <a:r>
              <a:rPr lang="en-US" dirty="0" smtClean="0"/>
              <a:t>.</a:t>
            </a:r>
          </a:p>
        </p:txBody>
      </p:sp>
      <p:pic>
        <p:nvPicPr>
          <p:cNvPr id="2" name="Picture Placeholder 1" descr="-"/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90" r="29690"/>
          <a:stretch>
            <a:fillRect/>
          </a:stretch>
        </p:blipFill>
        <p:spPr>
          <a:xfrm>
            <a:off x="4989513" y="0"/>
            <a:ext cx="4178300" cy="6858000"/>
          </a:xfrm>
        </p:spPr>
      </p:pic>
    </p:spTree>
    <p:extLst>
      <p:ext uri="{BB962C8B-B14F-4D97-AF65-F5344CB8AC3E}">
        <p14:creationId xmlns:p14="http://schemas.microsoft.com/office/powerpoint/2010/main" val="40728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from s a t to college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noFill/>
              </a:rPr>
              <a:t>From SAT</a:t>
            </a:r>
            <a:r>
              <a:rPr lang="en-US" sz="4400" b="1" kern="1200" baseline="30000" dirty="0" smtClean="0">
                <a:noFill/>
                <a:effectLst/>
                <a:latin typeface="Arial"/>
                <a:ea typeface="+mj-ea"/>
                <a:cs typeface="+mj-cs"/>
              </a:rPr>
              <a:t>®</a:t>
            </a:r>
            <a:r>
              <a:rPr lang="en-US" dirty="0" smtClean="0">
                <a:noFill/>
              </a:rPr>
              <a:t> to college</a:t>
            </a:r>
            <a:endParaRPr lang="en-US" dirty="0">
              <a:noFill/>
            </a:endParaRPr>
          </a:p>
        </p:txBody>
      </p:sp>
      <p:pic>
        <p:nvPicPr>
          <p:cNvPr id="2" name="Picture 1" descr="-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66" y="1008943"/>
            <a:ext cx="1866900" cy="819858"/>
          </a:xfrm>
          <a:prstGeom prst="rect">
            <a:avLst/>
          </a:prstGeom>
        </p:spPr>
      </p:pic>
      <p:pic>
        <p:nvPicPr>
          <p:cNvPr id="12" name="Picture 11" descr="-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66" y="1626523"/>
            <a:ext cx="1229079" cy="773777"/>
          </a:xfrm>
          <a:prstGeom prst="rect">
            <a:avLst/>
          </a:prstGeom>
        </p:spPr>
      </p:pic>
      <p:pic>
        <p:nvPicPr>
          <p:cNvPr id="13" name="Picture 12" descr="-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33359">
            <a:off x="1895906" y="1665286"/>
            <a:ext cx="1030574" cy="774611"/>
          </a:xfrm>
          <a:prstGeom prst="rect">
            <a:avLst/>
          </a:prstGeom>
        </p:spPr>
      </p:pic>
      <p:pic>
        <p:nvPicPr>
          <p:cNvPr id="11" name="Picture 10" descr="-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21" y="2144889"/>
            <a:ext cx="2788237" cy="92381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FROM</a:t>
            </a:r>
            <a:br>
              <a:rPr lang="en-US" sz="3600" dirty="0" smtClean="0"/>
            </a:br>
            <a:r>
              <a:rPr lang="en-US" sz="3600" dirty="0" smtClean="0"/>
              <a:t>SAT</a:t>
            </a:r>
            <a:r>
              <a:rPr lang="en-US" sz="3600" baseline="30000" dirty="0"/>
              <a:t>®</a:t>
            </a:r>
            <a:r>
              <a:rPr lang="en-US" sz="3600" dirty="0" smtClean="0"/>
              <a:t> TO COLLEGE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900" b="1" dirty="0" smtClean="0">
                <a:solidFill>
                  <a:srgbClr val="1F497D"/>
                </a:solidFill>
                <a:latin typeface="Georgia"/>
                <a:cs typeface="Georgia"/>
              </a:rPr>
              <a:t>Students thinking</a:t>
            </a:r>
            <a:br>
              <a:rPr lang="en-US" sz="1900" b="1" dirty="0" smtClean="0">
                <a:solidFill>
                  <a:srgbClr val="1F497D"/>
                </a:solidFill>
                <a:latin typeface="Georgia"/>
                <a:cs typeface="Georgia"/>
              </a:rPr>
            </a:br>
            <a:r>
              <a:rPr lang="en-US" sz="1900" b="1" dirty="0" smtClean="0">
                <a:solidFill>
                  <a:srgbClr val="1F497D"/>
                </a:solidFill>
                <a:latin typeface="Georgia"/>
                <a:cs typeface="Georgia"/>
              </a:rPr>
              <a:t>about college should:</a:t>
            </a:r>
            <a:endParaRPr lang="en-US" sz="1900" b="1" dirty="0">
              <a:solidFill>
                <a:srgbClr val="1F497D"/>
              </a:solidFill>
              <a:latin typeface="Georgia"/>
              <a:cs typeface="Georgia"/>
            </a:endParaRPr>
          </a:p>
          <a:p>
            <a:pPr marL="342900" indent="-342900">
              <a:spcAft>
                <a:spcPts val="1200"/>
              </a:spcAft>
              <a:buSzPct val="100000"/>
              <a:buBlip>
                <a:blip r:embed="rId4"/>
              </a:buBlip>
            </a:pPr>
            <a:r>
              <a:rPr lang="en-US" sz="1600" b="1" dirty="0"/>
              <a:t>Talk to their school counselor</a:t>
            </a:r>
            <a:r>
              <a:rPr lang="en-US" sz="1600" dirty="0"/>
              <a:t> about the college search and application process.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4"/>
              </a:buBlip>
            </a:pPr>
            <a:r>
              <a:rPr lang="en-US" sz="1600" b="1" dirty="0"/>
              <a:t>Research </a:t>
            </a:r>
            <a:r>
              <a:rPr lang="en-US" sz="1600" b="1" dirty="0" smtClean="0"/>
              <a:t>colleges</a:t>
            </a:r>
            <a:r>
              <a:rPr lang="en-US" sz="1600" dirty="0" smtClean="0"/>
              <a:t> </a:t>
            </a:r>
            <a:r>
              <a:rPr lang="en-US" sz="1600" dirty="0"/>
              <a:t>and make a list of schools they’re interested in.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4"/>
              </a:buBlip>
            </a:pPr>
            <a:r>
              <a:rPr lang="en-US" sz="1600" b="1" dirty="0"/>
              <a:t>Register for the </a:t>
            </a:r>
            <a:r>
              <a:rPr lang="en-US" sz="1600" b="1" dirty="0" smtClean="0"/>
              <a:t>SAT </a:t>
            </a:r>
            <a:r>
              <a:rPr lang="en-US" sz="1600" dirty="0" smtClean="0"/>
              <a:t>and </a:t>
            </a:r>
            <a:r>
              <a:rPr lang="en-US" sz="1600" dirty="0"/>
              <a:t>review college admission requirements.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4"/>
              </a:buBlip>
            </a:pPr>
            <a:r>
              <a:rPr lang="en-US" sz="1600" b="1" dirty="0"/>
              <a:t>Keep taking challenging </a:t>
            </a:r>
            <a:r>
              <a:rPr lang="en-US" sz="1600" b="1" dirty="0" smtClean="0"/>
              <a:t>courses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and </a:t>
            </a:r>
            <a:r>
              <a:rPr lang="en-US" sz="1600" dirty="0"/>
              <a:t>practice </a:t>
            </a:r>
            <a:r>
              <a:rPr lang="en-US" sz="1600" dirty="0" smtClean="0"/>
              <a:t>regularly to </a:t>
            </a:r>
            <a:r>
              <a:rPr lang="en-US" sz="1600" dirty="0"/>
              <a:t>show they’re ready for college-level work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2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590</Words>
  <Application>Microsoft Office PowerPoint</Application>
  <PresentationFormat>On-screen Show (4:3)</PresentationFormat>
  <Paragraphs>122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Georgia</vt:lpstr>
      <vt:lpstr>Office Theme</vt:lpstr>
      <vt:lpstr>THE NEW SAT</vt:lpstr>
      <vt:lpstr>Learn why the SAT® is an important step for any college-bound student</vt:lpstr>
      <vt:lpstr>Why take it</vt:lpstr>
      <vt:lpstr>Say hello to the new standard in college assessment</vt:lpstr>
      <vt:lpstr>The New SAT®</vt:lpstr>
      <vt:lpstr>Key calendar dates</vt:lpstr>
      <vt:lpstr>Mark your calendar</vt:lpstr>
      <vt:lpstr>One step in the process</vt:lpstr>
      <vt:lpstr>From SAT® to college</vt:lpstr>
      <vt:lpstr>What’s different about the new SAT®?</vt:lpstr>
      <vt:lpstr>The current SAT® compared to the new SAT®</vt:lpstr>
      <vt:lpstr>Five things students need to know</vt:lpstr>
      <vt:lpstr>Rights-only scoring</vt:lpstr>
      <vt:lpstr>No obscure vocabulary</vt:lpstr>
      <vt:lpstr>More focused math</vt:lpstr>
      <vt:lpstr>Analysis, not opinion</vt:lpstr>
      <vt:lpstr>Free, world-class test practice for all</vt:lpstr>
      <vt:lpstr>What about the PSAT/NMSQT® and PSAT™ 8/9?</vt:lpstr>
      <vt:lpstr>The Redesigned PSAT/NMSQT®</vt:lpstr>
      <vt:lpstr>PSAT™ 8/9</vt:lpstr>
      <vt:lpstr>For more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</dc:creator>
  <cp:lastModifiedBy>Marsolais-Johnson, Suzanne</cp:lastModifiedBy>
  <cp:revision>146</cp:revision>
  <dcterms:created xsi:type="dcterms:W3CDTF">2015-06-17T15:03:07Z</dcterms:created>
  <dcterms:modified xsi:type="dcterms:W3CDTF">2015-09-30T22:02:43Z</dcterms:modified>
  <cp:contentStatus/>
</cp:coreProperties>
</file>